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5" r:id="rId5"/>
    <p:sldId id="259" r:id="rId6"/>
    <p:sldId id="260" r:id="rId7"/>
    <p:sldId id="261" r:id="rId8"/>
    <p:sldId id="262" r:id="rId9"/>
    <p:sldId id="263" r:id="rId10"/>
    <p:sldId id="268" r:id="rId11"/>
    <p:sldId id="269" r:id="rId12"/>
    <p:sldId id="271" r:id="rId13"/>
    <p:sldId id="273" r:id="rId14"/>
    <p:sldId id="274" r:id="rId15"/>
    <p:sldId id="275" r:id="rId16"/>
    <p:sldId id="276" r:id="rId17"/>
    <p:sldId id="272" r:id="rId18"/>
    <p:sldId id="290" r:id="rId19"/>
    <p:sldId id="286" r:id="rId20"/>
    <p:sldId id="277" r:id="rId21"/>
    <p:sldId id="287" r:id="rId22"/>
    <p:sldId id="288" r:id="rId23"/>
    <p:sldId id="289" r:id="rId24"/>
    <p:sldId id="278" r:id="rId25"/>
    <p:sldId id="283" r:id="rId26"/>
    <p:sldId id="284"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87542075-A2EB-4293-B325-E0EEEBCE4AF9}" type="datetimeFigureOut">
              <a:rPr lang="ru-RU" smtClean="0"/>
              <a:pPr/>
              <a:t>11.12.2023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6C6908E0-A204-4FD4-948A-B9012CBEED7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7542075-A2EB-4293-B325-E0EEEBCE4AF9}" type="datetimeFigureOut">
              <a:rPr lang="ru-RU" smtClean="0"/>
              <a:pPr/>
              <a:t>11.12.2023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6908E0-A204-4FD4-948A-B9012CBEED7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7542075-A2EB-4293-B325-E0EEEBCE4AF9}" type="datetimeFigureOut">
              <a:rPr lang="ru-RU" smtClean="0"/>
              <a:pPr/>
              <a:t>11.12.2023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6908E0-A204-4FD4-948A-B9012CBEED7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87542075-A2EB-4293-B325-E0EEEBCE4AF9}" type="datetimeFigureOut">
              <a:rPr lang="ru-RU" smtClean="0"/>
              <a:pPr/>
              <a:t>11.12.2023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6C6908E0-A204-4FD4-948A-B9012CBEED7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87542075-A2EB-4293-B325-E0EEEBCE4AF9}" type="datetimeFigureOut">
              <a:rPr lang="ru-RU" smtClean="0"/>
              <a:pPr/>
              <a:t>11.12.2023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6C6908E0-A204-4FD4-948A-B9012CBEED7C}"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87542075-A2EB-4293-B325-E0EEEBCE4AF9}" type="datetimeFigureOut">
              <a:rPr lang="ru-RU" smtClean="0"/>
              <a:pPr/>
              <a:t>11.12.2023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C6908E0-A204-4FD4-948A-B9012CBEED7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87542075-A2EB-4293-B325-E0EEEBCE4AF9}" type="datetimeFigureOut">
              <a:rPr lang="ru-RU" smtClean="0"/>
              <a:pPr/>
              <a:t>11.12.2023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6C6908E0-A204-4FD4-948A-B9012CBEED7C}"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87542075-A2EB-4293-B325-E0EEEBCE4AF9}" type="datetimeFigureOut">
              <a:rPr lang="ru-RU" smtClean="0"/>
              <a:pPr/>
              <a:t>11.12.2023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6908E0-A204-4FD4-948A-B9012CBEED7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87542075-A2EB-4293-B325-E0EEEBCE4AF9}" type="datetimeFigureOut">
              <a:rPr lang="ru-RU" smtClean="0"/>
              <a:pPr/>
              <a:t>11.12.2023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6908E0-A204-4FD4-948A-B9012CBEED7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87542075-A2EB-4293-B325-E0EEEBCE4AF9}" type="datetimeFigureOut">
              <a:rPr lang="ru-RU" smtClean="0"/>
              <a:pPr/>
              <a:t>11.12.2023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6908E0-A204-4FD4-948A-B9012CBEED7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87542075-A2EB-4293-B325-E0EEEBCE4AF9}" type="datetimeFigureOut">
              <a:rPr lang="ru-RU" smtClean="0"/>
              <a:pPr/>
              <a:t>11.12.2023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C6908E0-A204-4FD4-948A-B9012CBEED7C}"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7542075-A2EB-4293-B325-E0EEEBCE4AF9}" type="datetimeFigureOut">
              <a:rPr lang="ru-RU" smtClean="0"/>
              <a:pPr/>
              <a:t>11.12.2023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C6908E0-A204-4FD4-948A-B9012CBEED7C}"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1076;&#1089;2-&#1074;&#1074;.&#1088;&#1092;/" TargetMode="External"/><Relationship Id="rId2" Type="http://schemas.openxmlformats.org/officeDocument/2006/relationships/hyperlink" Target="mailto:d.sad2@inbox.ru" TargetMode="External"/><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1082;&#1088;&#1072;&#1089;&#1085;&#1086;&#1084;&#1072;&#1081;&#1089;&#1082;&#1080;&#1081;-&#1076;&#1089;.&#1088;&#1092;/osnovnye-svedeniya.html" TargetMode="External"/><Relationship Id="rId2" Type="http://schemas.openxmlformats.org/officeDocument/2006/relationships/hyperlink" Target="http://&#1076;&#1089;2-&#1074;&#1074;.&#1088;&#1092;/" TargetMode="Externa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hyperlink" Target="http://&#1082;&#1088;&#1072;&#1089;&#1085;&#1086;&#1084;&#1072;&#1081;&#1089;&#1082;&#1080;&#1081;-&#1076;&#1089;.&#1088;&#1092;/obrazovani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1000108"/>
            <a:ext cx="8458200" cy="1222375"/>
          </a:xfrm>
        </p:spPr>
        <p:txBody>
          <a:bodyPr>
            <a:normAutofit fontScale="90000"/>
          </a:bodyPr>
          <a:lstStyle/>
          <a:p>
            <a:pPr algn="ctr" fontAlgn="base"/>
            <a:r>
              <a:rPr lang="ru-RU" b="1" dirty="0" smtClean="0">
                <a:solidFill>
                  <a:srgbClr val="660033"/>
                </a:solidFill>
                <a:latin typeface="Times New Roman" pitchFamily="18" charset="0"/>
                <a:cs typeface="Times New Roman" pitchFamily="18" charset="0"/>
              </a:rPr>
              <a:t>Краткая презентация  </a:t>
            </a:r>
            <a:br>
              <a:rPr lang="ru-RU" b="1" dirty="0" smtClean="0">
                <a:solidFill>
                  <a:srgbClr val="660033"/>
                </a:solidFill>
                <a:latin typeface="Times New Roman" pitchFamily="18" charset="0"/>
                <a:cs typeface="Times New Roman" pitchFamily="18" charset="0"/>
              </a:rPr>
            </a:br>
            <a:r>
              <a:rPr lang="ru-RU" b="1" dirty="0" smtClean="0">
                <a:solidFill>
                  <a:srgbClr val="660033"/>
                </a:solidFill>
                <a:latin typeface="Times New Roman" pitchFamily="18" charset="0"/>
                <a:cs typeface="Times New Roman" pitchFamily="18" charset="0"/>
              </a:rPr>
              <a:t> </a:t>
            </a:r>
            <a:r>
              <a:rPr lang="ru-RU" b="1" dirty="0" smtClean="0">
                <a:solidFill>
                  <a:srgbClr val="660033"/>
                </a:solidFill>
                <a:latin typeface="Times New Roman" pitchFamily="18" charset="0"/>
                <a:cs typeface="Times New Roman" pitchFamily="18" charset="0"/>
              </a:rPr>
              <a:t>образовательной  программы</a:t>
            </a:r>
            <a:br>
              <a:rPr lang="ru-RU" b="1" dirty="0" smtClean="0">
                <a:solidFill>
                  <a:srgbClr val="660033"/>
                </a:solidFill>
                <a:latin typeface="Times New Roman" pitchFamily="18" charset="0"/>
                <a:cs typeface="Times New Roman" pitchFamily="18" charset="0"/>
              </a:rPr>
            </a:br>
            <a:r>
              <a:rPr lang="ru-RU" b="1" dirty="0" smtClean="0">
                <a:solidFill>
                  <a:srgbClr val="660033"/>
                </a:solidFill>
                <a:latin typeface="Times New Roman" pitchFamily="18" charset="0"/>
                <a:cs typeface="Times New Roman" pitchFamily="18" charset="0"/>
              </a:rPr>
              <a:t>дошкольного образования</a:t>
            </a:r>
            <a:r>
              <a:rPr lang="ru-RU" dirty="0" smtClean="0">
                <a:solidFill>
                  <a:srgbClr val="660033"/>
                </a:solidFill>
                <a:latin typeface="Times New Roman" pitchFamily="18" charset="0"/>
                <a:cs typeface="Times New Roman" pitchFamily="18" charset="0"/>
              </a:rPr>
              <a:t/>
            </a:r>
            <a:br>
              <a:rPr lang="ru-RU" dirty="0" smtClean="0">
                <a:solidFill>
                  <a:srgbClr val="660033"/>
                </a:solidFill>
                <a:latin typeface="Times New Roman" pitchFamily="18" charset="0"/>
                <a:cs typeface="Times New Roman" pitchFamily="18" charset="0"/>
              </a:rPr>
            </a:br>
            <a:r>
              <a:rPr lang="ru-RU" b="1" dirty="0" smtClean="0">
                <a:solidFill>
                  <a:srgbClr val="660033"/>
                </a:solidFill>
                <a:latin typeface="Times New Roman" pitchFamily="18" charset="0"/>
                <a:cs typeface="Times New Roman" pitchFamily="18" charset="0"/>
              </a:rPr>
              <a:t>муниципального дошкольного</a:t>
            </a:r>
            <a:r>
              <a:rPr lang="ru-RU" dirty="0" smtClean="0">
                <a:solidFill>
                  <a:srgbClr val="660033"/>
                </a:solidFill>
                <a:latin typeface="Times New Roman" pitchFamily="18" charset="0"/>
                <a:cs typeface="Times New Roman" pitchFamily="18" charset="0"/>
              </a:rPr>
              <a:t/>
            </a:r>
            <a:br>
              <a:rPr lang="ru-RU" dirty="0" smtClean="0">
                <a:solidFill>
                  <a:srgbClr val="660033"/>
                </a:solidFill>
                <a:latin typeface="Times New Roman" pitchFamily="18" charset="0"/>
                <a:cs typeface="Times New Roman" pitchFamily="18" charset="0"/>
              </a:rPr>
            </a:br>
            <a:r>
              <a:rPr lang="ru-RU" b="1" dirty="0" smtClean="0">
                <a:solidFill>
                  <a:srgbClr val="660033"/>
                </a:solidFill>
                <a:latin typeface="Times New Roman" pitchFamily="18" charset="0"/>
                <a:cs typeface="Times New Roman" pitchFamily="18" charset="0"/>
              </a:rPr>
              <a:t>образовательного учреждения </a:t>
            </a:r>
            <a:r>
              <a:rPr lang="ru-RU" dirty="0" smtClean="0">
                <a:solidFill>
                  <a:srgbClr val="660033"/>
                </a:solidFill>
                <a:latin typeface="Times New Roman" pitchFamily="18" charset="0"/>
                <a:cs typeface="Times New Roman" pitchFamily="18" charset="0"/>
              </a:rPr>
              <a:t/>
            </a:r>
            <a:br>
              <a:rPr lang="ru-RU" dirty="0" smtClean="0">
                <a:solidFill>
                  <a:srgbClr val="660033"/>
                </a:solidFill>
                <a:latin typeface="Times New Roman" pitchFamily="18" charset="0"/>
                <a:cs typeface="Times New Roman" pitchFamily="18" charset="0"/>
              </a:rPr>
            </a:br>
            <a:r>
              <a:rPr lang="ru-RU" b="1" dirty="0" smtClean="0">
                <a:solidFill>
                  <a:srgbClr val="660033"/>
                </a:solidFill>
                <a:latin typeface="Times New Roman" pitchFamily="18" charset="0"/>
                <a:cs typeface="Times New Roman" pitchFamily="18" charset="0"/>
              </a:rPr>
              <a:t>«детский сад</a:t>
            </a:r>
            <a:r>
              <a:rPr lang="en-US" b="1" dirty="0" smtClean="0">
                <a:solidFill>
                  <a:srgbClr val="660033"/>
                </a:solidFill>
                <a:latin typeface="Times New Roman" pitchFamily="18" charset="0"/>
                <a:cs typeface="Times New Roman" pitchFamily="18" charset="0"/>
              </a:rPr>
              <a:t> </a:t>
            </a:r>
            <a:r>
              <a:rPr lang="ru-RU" b="1" dirty="0" smtClean="0">
                <a:solidFill>
                  <a:srgbClr val="660033"/>
                </a:solidFill>
                <a:latin typeface="Times New Roman" pitchFamily="18" charset="0"/>
                <a:cs typeface="Times New Roman" pitchFamily="18" charset="0"/>
              </a:rPr>
              <a:t>№2»</a:t>
            </a:r>
            <a:r>
              <a:rPr lang="ru-RU" sz="2000" dirty="0" smtClean="0">
                <a:solidFill>
                  <a:srgbClr val="660033"/>
                </a:solidFill>
                <a:latin typeface="Times New Roman" pitchFamily="18" charset="0"/>
                <a:cs typeface="Times New Roman" pitchFamily="18" charset="0"/>
              </a:rPr>
              <a:t/>
            </a:r>
            <a:br>
              <a:rPr lang="ru-RU" sz="2000" dirty="0" smtClean="0">
                <a:solidFill>
                  <a:srgbClr val="660033"/>
                </a:solidFill>
                <a:latin typeface="Times New Roman" pitchFamily="18" charset="0"/>
                <a:cs typeface="Times New Roman" pitchFamily="18" charset="0"/>
              </a:rPr>
            </a:br>
            <a:endParaRPr lang="ru-RU" dirty="0"/>
          </a:p>
        </p:txBody>
      </p:sp>
      <p:sp>
        <p:nvSpPr>
          <p:cNvPr id="3" name="Подзаголовок 2"/>
          <p:cNvSpPr>
            <a:spLocks noGrp="1"/>
          </p:cNvSpPr>
          <p:nvPr>
            <p:ph type="subTitle" idx="1"/>
          </p:nvPr>
        </p:nvSpPr>
        <p:spPr>
          <a:xfrm>
            <a:off x="428596" y="4143380"/>
            <a:ext cx="8458200" cy="914400"/>
          </a:xfrm>
        </p:spPr>
        <p:txBody>
          <a:bodyPr/>
          <a:lstStyle/>
          <a:p>
            <a:pPr algn="ctr"/>
            <a:r>
              <a:rPr lang="ru-RU" b="1" dirty="0" smtClean="0"/>
              <a:t>Дополнительный раздел (для родителей)</a:t>
            </a: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Содержательный раздел:</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b="1" dirty="0" smtClean="0"/>
              <a:t>    </a:t>
            </a:r>
            <a:r>
              <a:rPr lang="ru-RU" dirty="0" smtClean="0"/>
              <a:t>Включает </a:t>
            </a:r>
            <a:r>
              <a:rPr lang="ru-RU" dirty="0" smtClean="0"/>
              <a:t>задачи и содержание образовательной деятельности для всех возрастных групп по пяти образовательным областям. Также в разделе описаны:</a:t>
            </a:r>
          </a:p>
          <a:p>
            <a:pPr lvl="0">
              <a:buFont typeface="Wingdings" pitchFamily="2" charset="2"/>
              <a:buChar char="v"/>
            </a:pPr>
            <a:r>
              <a:rPr lang="ru-RU" dirty="0" smtClean="0"/>
              <a:t>формы, способы, методы реализации программы;</a:t>
            </a:r>
          </a:p>
          <a:p>
            <a:pPr lvl="0">
              <a:buFont typeface="Wingdings" pitchFamily="2" charset="2"/>
              <a:buChar char="v"/>
            </a:pPr>
            <a:r>
              <a:rPr lang="ru-RU" dirty="0" smtClean="0"/>
              <a:t>особенности образовательной деятельности </a:t>
            </a:r>
            <a:r>
              <a:rPr lang="ru-RU" dirty="0" smtClean="0"/>
              <a:t>разных видов </a:t>
            </a:r>
            <a:r>
              <a:rPr lang="ru-RU" dirty="0" smtClean="0"/>
              <a:t>и культурных практик;</a:t>
            </a:r>
          </a:p>
          <a:p>
            <a:pPr lvl="0">
              <a:buFont typeface="Wingdings" pitchFamily="2" charset="2"/>
              <a:buChar char="v"/>
            </a:pPr>
            <a:r>
              <a:rPr lang="ru-RU" dirty="0" smtClean="0"/>
              <a:t>способы поддержки детской инициативы;</a:t>
            </a:r>
          </a:p>
          <a:p>
            <a:pPr lvl="0">
              <a:buFont typeface="Wingdings" pitchFamily="2" charset="2"/>
              <a:buChar char="v"/>
            </a:pPr>
            <a:r>
              <a:rPr lang="ru-RU" dirty="0" smtClean="0"/>
              <a:t>взаимодействие педагогического коллектива с семьями;</a:t>
            </a:r>
          </a:p>
          <a:p>
            <a:pPr lvl="0">
              <a:buFont typeface="Wingdings" pitchFamily="2" charset="2"/>
              <a:buChar char="v"/>
            </a:pPr>
            <a:r>
              <a:rPr lang="ru-RU" dirty="0" smtClean="0"/>
              <a:t>коррекционно-развивающая работа;</a:t>
            </a:r>
          </a:p>
          <a:p>
            <a:pPr>
              <a:buFont typeface="Wingdings" pitchFamily="2" charset="2"/>
              <a:buChar char="v"/>
            </a:pPr>
            <a:r>
              <a:rPr lang="ru-RU" dirty="0" smtClean="0"/>
              <a:t>рабочая программа воспитания</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b="1" dirty="0" smtClean="0">
                <a:solidFill>
                  <a:srgbClr val="000099"/>
                </a:solidFill>
              </a:rPr>
              <a:t>Образовательные области, обеспечивающие разностороннее развитие детей по ФГОС ДО:</a:t>
            </a:r>
            <a:endParaRPr lang="ru-RU" sz="2800" dirty="0"/>
          </a:p>
        </p:txBody>
      </p:sp>
      <p:sp>
        <p:nvSpPr>
          <p:cNvPr id="3" name="Прямоугольник 2"/>
          <p:cNvSpPr/>
          <p:nvPr/>
        </p:nvSpPr>
        <p:spPr>
          <a:xfrm>
            <a:off x="3214678" y="1714488"/>
            <a:ext cx="255747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Физическое развитие</a:t>
            </a:r>
            <a:endParaRPr lang="ru-RU" b="1" dirty="0"/>
          </a:p>
        </p:txBody>
      </p:sp>
      <p:sp>
        <p:nvSpPr>
          <p:cNvPr id="5" name="Прямоугольник 4"/>
          <p:cNvSpPr/>
          <p:nvPr/>
        </p:nvSpPr>
        <p:spPr>
          <a:xfrm>
            <a:off x="642910" y="3143248"/>
            <a:ext cx="255747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Социально-</a:t>
            </a:r>
          </a:p>
          <a:p>
            <a:pPr algn="ctr"/>
            <a:r>
              <a:rPr lang="ru-RU" b="1" dirty="0" smtClean="0"/>
              <a:t>коммуникативное </a:t>
            </a:r>
          </a:p>
          <a:p>
            <a:pPr algn="ctr"/>
            <a:r>
              <a:rPr lang="ru-RU" b="1" dirty="0" smtClean="0"/>
              <a:t>развитие</a:t>
            </a:r>
            <a:endParaRPr lang="ru-RU" b="1" dirty="0"/>
          </a:p>
        </p:txBody>
      </p:sp>
      <p:sp>
        <p:nvSpPr>
          <p:cNvPr id="6" name="Прямоугольник 5"/>
          <p:cNvSpPr/>
          <p:nvPr/>
        </p:nvSpPr>
        <p:spPr>
          <a:xfrm>
            <a:off x="5929322" y="3143248"/>
            <a:ext cx="255747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Познавательное </a:t>
            </a:r>
          </a:p>
          <a:p>
            <a:pPr algn="ctr"/>
            <a:r>
              <a:rPr lang="ru-RU" b="1" dirty="0" smtClean="0"/>
              <a:t>развитие</a:t>
            </a:r>
          </a:p>
          <a:p>
            <a:pPr algn="ctr"/>
            <a:endParaRPr lang="ru-RU" dirty="0"/>
          </a:p>
        </p:txBody>
      </p:sp>
      <p:sp>
        <p:nvSpPr>
          <p:cNvPr id="7" name="Прямоугольник 6"/>
          <p:cNvSpPr/>
          <p:nvPr/>
        </p:nvSpPr>
        <p:spPr>
          <a:xfrm>
            <a:off x="1500166" y="4714884"/>
            <a:ext cx="255747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Речевое </a:t>
            </a:r>
          </a:p>
          <a:p>
            <a:pPr algn="ctr"/>
            <a:r>
              <a:rPr lang="ru-RU" b="1" dirty="0" smtClean="0"/>
              <a:t>развитие</a:t>
            </a:r>
          </a:p>
          <a:p>
            <a:pPr algn="ctr"/>
            <a:endParaRPr lang="ru-RU" b="1" dirty="0"/>
          </a:p>
        </p:txBody>
      </p:sp>
      <p:sp>
        <p:nvSpPr>
          <p:cNvPr id="8" name="Прямоугольник 7"/>
          <p:cNvSpPr/>
          <p:nvPr/>
        </p:nvSpPr>
        <p:spPr>
          <a:xfrm>
            <a:off x="5072066" y="4714884"/>
            <a:ext cx="255747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Художественно-</a:t>
            </a:r>
          </a:p>
          <a:p>
            <a:pPr algn="ctr"/>
            <a:r>
              <a:rPr lang="ru-RU" b="1" dirty="0" smtClean="0"/>
              <a:t>эстетическое </a:t>
            </a:r>
          </a:p>
          <a:p>
            <a:pPr algn="ctr"/>
            <a:r>
              <a:rPr lang="ru-RU" b="1" dirty="0" smtClean="0"/>
              <a:t>развитие</a:t>
            </a:r>
            <a:endParaRPr lang="ru-RU" b="1" dirty="0"/>
          </a:p>
        </p:txBody>
      </p:sp>
      <p:cxnSp>
        <p:nvCxnSpPr>
          <p:cNvPr id="20" name="Прямая со стрелкой 19"/>
          <p:cNvCxnSpPr/>
          <p:nvPr/>
        </p:nvCxnSpPr>
        <p:spPr>
          <a:xfrm>
            <a:off x="5786446" y="2214554"/>
            <a:ext cx="914400" cy="914400"/>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stCxn id="3" idx="1"/>
          </p:cNvCxnSpPr>
          <p:nvPr/>
        </p:nvCxnSpPr>
        <p:spPr>
          <a:xfrm rot="10800000" flipV="1">
            <a:off x="2557442" y="2171688"/>
            <a:ext cx="657236" cy="957266"/>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rot="16200000" flipH="1">
            <a:off x="2643174" y="4071942"/>
            <a:ext cx="628648" cy="628648"/>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rot="10800000" flipV="1">
            <a:off x="5772152" y="4071942"/>
            <a:ext cx="800112" cy="628648"/>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a:stCxn id="7" idx="3"/>
            <a:endCxn id="8" idx="1"/>
          </p:cNvCxnSpPr>
          <p:nvPr/>
        </p:nvCxnSpPr>
        <p:spPr>
          <a:xfrm>
            <a:off x="4057640" y="5172084"/>
            <a:ext cx="1014426" cy="1588"/>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1" y="500042"/>
            <a:ext cx="8429683" cy="5909310"/>
          </a:xfrm>
          <a:prstGeom prst="rect">
            <a:avLst/>
          </a:prstGeom>
          <a:noFill/>
        </p:spPr>
        <p:txBody>
          <a:bodyPr wrap="square" rtlCol="0">
            <a:spAutoFit/>
          </a:bodyPr>
          <a:lstStyle/>
          <a:p>
            <a:r>
              <a:rPr lang="ru-RU" sz="2400" b="1" i="1" dirty="0" smtClean="0"/>
              <a:t>Обязательная часть </a:t>
            </a:r>
            <a:r>
              <a:rPr lang="ru-RU" sz="2400" b="1" i="1" dirty="0" smtClean="0"/>
              <a:t>Программы</a:t>
            </a:r>
            <a:r>
              <a:rPr lang="ru-RU" sz="2400" b="1" i="1" dirty="0" smtClean="0"/>
              <a:t> </a:t>
            </a:r>
            <a:r>
              <a:rPr lang="ru-RU" sz="2400" dirty="0" smtClean="0"/>
              <a:t>рассчитывается </a:t>
            </a:r>
            <a:r>
              <a:rPr lang="ru-RU" sz="2400" dirty="0" smtClean="0"/>
              <a:t>в соответствии с возрастом воспитанников, основными направлениями их развития, спецификой дошкольного образования и включает время, отведенное на:</a:t>
            </a:r>
          </a:p>
          <a:p>
            <a:pPr>
              <a:buFont typeface="Wingdings" pitchFamily="2" charset="2"/>
              <a:buChar char="Ø"/>
            </a:pPr>
            <a:r>
              <a:rPr lang="ru-RU" sz="2400" dirty="0" smtClean="0"/>
              <a:t>образовательную деятельность, осуществляемую в процессе организации различных видов детской деятельности (игровой, коммуникативной, трудовой, познавательно-исследовательской, продуктивной, музыкально-художественной, чтения);</a:t>
            </a:r>
          </a:p>
          <a:p>
            <a:pPr>
              <a:buFont typeface="Wingdings" pitchFamily="2" charset="2"/>
              <a:buChar char="Ø"/>
            </a:pPr>
            <a:r>
              <a:rPr lang="ru-RU" sz="2400" dirty="0" smtClean="0"/>
              <a:t> образовательную деятельность, осуществляемую в ходе режимных моментов;</a:t>
            </a:r>
          </a:p>
          <a:p>
            <a:pPr>
              <a:buFont typeface="Wingdings" pitchFamily="2" charset="2"/>
              <a:buChar char="Ø"/>
            </a:pPr>
            <a:r>
              <a:rPr lang="ru-RU" sz="2400" dirty="0" smtClean="0"/>
              <a:t> самостоятельную деятельность детей;</a:t>
            </a:r>
          </a:p>
          <a:p>
            <a:pPr>
              <a:buFont typeface="Wingdings" pitchFamily="2" charset="2"/>
              <a:buChar char="Ø"/>
            </a:pPr>
            <a:r>
              <a:rPr lang="ru-RU" sz="2400" dirty="0" smtClean="0"/>
              <a:t> взаимодействие с семьями детей по реализации основной общеобразовательной программы дошкольного образования.</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42852"/>
            <a:ext cx="8686800" cy="838200"/>
          </a:xfrm>
        </p:spPr>
        <p:txBody>
          <a:bodyPr>
            <a:noAutofit/>
          </a:bodyPr>
          <a:lstStyle/>
          <a:p>
            <a:pPr algn="ctr"/>
            <a:r>
              <a:rPr lang="ru-RU" sz="2400" b="1" dirty="0" smtClean="0"/>
              <a:t>Образовательная область </a:t>
            </a:r>
            <a:r>
              <a:rPr lang="ru-RU" sz="2400" dirty="0" smtClean="0"/>
              <a:t/>
            </a:r>
            <a:br>
              <a:rPr lang="ru-RU" sz="2400" dirty="0" smtClean="0"/>
            </a:br>
            <a:r>
              <a:rPr lang="ru-RU" sz="2400" b="1" dirty="0" smtClean="0"/>
              <a:t>«Социально-коммуникативное развитие»</a:t>
            </a:r>
            <a:r>
              <a:rPr lang="ru-RU" sz="2400" dirty="0" smtClean="0"/>
              <a:t/>
            </a:r>
            <a:br>
              <a:rPr lang="ru-RU" sz="2400" dirty="0" smtClean="0"/>
            </a:br>
            <a:endParaRPr lang="ru-RU" sz="2400" dirty="0"/>
          </a:p>
        </p:txBody>
      </p:sp>
      <p:sp>
        <p:nvSpPr>
          <p:cNvPr id="3" name="Содержимое 2"/>
          <p:cNvSpPr>
            <a:spLocks noGrp="1"/>
          </p:cNvSpPr>
          <p:nvPr>
            <p:ph idx="1"/>
          </p:nvPr>
        </p:nvSpPr>
        <p:spPr>
          <a:xfrm>
            <a:off x="304800" y="1142984"/>
            <a:ext cx="8686800" cy="4937141"/>
          </a:xfrm>
        </p:spPr>
        <p:txBody>
          <a:bodyPr>
            <a:normAutofit fontScale="62500" lnSpcReduction="20000"/>
          </a:bodyPr>
          <a:lstStyle/>
          <a:p>
            <a:pPr>
              <a:buNone/>
            </a:pPr>
            <a:r>
              <a:rPr lang="ru-RU" sz="3600" b="1" dirty="0" smtClean="0">
                <a:solidFill>
                  <a:schemeClr val="accent2"/>
                </a:solidFill>
              </a:rPr>
              <a:t>Социально-коммуникативное </a:t>
            </a:r>
            <a:r>
              <a:rPr lang="ru-RU" sz="3600" b="1" dirty="0" smtClean="0">
                <a:solidFill>
                  <a:schemeClr val="accent2"/>
                </a:solidFill>
              </a:rPr>
              <a:t>развитие</a:t>
            </a:r>
            <a:r>
              <a:rPr lang="ru-RU" dirty="0" smtClean="0">
                <a:solidFill>
                  <a:schemeClr val="tx1"/>
                </a:solidFill>
              </a:rPr>
              <a:t> направлено </a:t>
            </a:r>
            <a:r>
              <a:rPr lang="ru-RU" dirty="0" smtClean="0">
                <a:solidFill>
                  <a:schemeClr val="tx1"/>
                </a:solidFill>
              </a:rPr>
              <a:t>на:</a:t>
            </a:r>
          </a:p>
          <a:p>
            <a:pPr>
              <a:buFont typeface="Wingdings" pitchFamily="2" charset="2"/>
              <a:buChar char="v"/>
            </a:pPr>
            <a:r>
              <a:rPr lang="ru-RU" dirty="0" smtClean="0">
                <a:solidFill>
                  <a:schemeClr val="tx1"/>
                </a:solidFill>
              </a:rPr>
              <a:t>усвоение </a:t>
            </a:r>
            <a:r>
              <a:rPr lang="ru-RU" dirty="0" smtClean="0">
                <a:solidFill>
                  <a:schemeClr val="tx1"/>
                </a:solidFill>
              </a:rPr>
              <a:t>норм и ценностей, принятых в обществе, включая моральные и нравственные ценности</a:t>
            </a:r>
            <a:r>
              <a:rPr lang="ru-RU" dirty="0" smtClean="0">
                <a:solidFill>
                  <a:schemeClr val="tx1"/>
                </a:solidFill>
              </a:rPr>
              <a:t>;</a:t>
            </a:r>
          </a:p>
          <a:p>
            <a:pPr>
              <a:buFont typeface="Wingdings" pitchFamily="2" charset="2"/>
              <a:buChar char="v"/>
            </a:pPr>
            <a:r>
              <a:rPr lang="ru-RU" dirty="0" smtClean="0">
                <a:solidFill>
                  <a:schemeClr val="tx1"/>
                </a:solidFill>
              </a:rPr>
              <a:t> </a:t>
            </a:r>
            <a:r>
              <a:rPr lang="ru-RU" dirty="0" smtClean="0">
                <a:solidFill>
                  <a:schemeClr val="tx1"/>
                </a:solidFill>
              </a:rPr>
              <a:t>развитие общения и взаимодействия ребенка со взрослыми и сверстниками; </a:t>
            </a:r>
            <a:endParaRPr lang="ru-RU" dirty="0" smtClean="0">
              <a:solidFill>
                <a:schemeClr val="tx1"/>
              </a:solidFill>
            </a:endParaRPr>
          </a:p>
          <a:p>
            <a:pPr>
              <a:buFont typeface="Wingdings" pitchFamily="2" charset="2"/>
              <a:buChar char="v"/>
            </a:pPr>
            <a:r>
              <a:rPr lang="ru-RU" dirty="0" smtClean="0">
                <a:solidFill>
                  <a:schemeClr val="tx1"/>
                </a:solidFill>
              </a:rPr>
              <a:t>становление </a:t>
            </a:r>
            <a:r>
              <a:rPr lang="ru-RU" dirty="0" smtClean="0">
                <a:solidFill>
                  <a:schemeClr val="tx1"/>
                </a:solidFill>
              </a:rPr>
              <a:t>самостоятельности, целенаправленности и </a:t>
            </a:r>
            <a:r>
              <a:rPr lang="ru-RU" dirty="0" err="1" smtClean="0">
                <a:solidFill>
                  <a:schemeClr val="tx1"/>
                </a:solidFill>
              </a:rPr>
              <a:t>саморегуляции</a:t>
            </a:r>
            <a:r>
              <a:rPr lang="ru-RU" dirty="0" smtClean="0">
                <a:solidFill>
                  <a:schemeClr val="tx1"/>
                </a:solidFill>
              </a:rPr>
              <a:t> собственных действий; </a:t>
            </a:r>
            <a:endParaRPr lang="ru-RU" dirty="0" smtClean="0">
              <a:solidFill>
                <a:schemeClr val="tx1"/>
              </a:solidFill>
            </a:endParaRPr>
          </a:p>
          <a:p>
            <a:pPr>
              <a:buFont typeface="Wingdings" pitchFamily="2" charset="2"/>
              <a:buChar char="v"/>
            </a:pPr>
            <a:r>
              <a:rPr lang="ru-RU" dirty="0" smtClean="0">
                <a:solidFill>
                  <a:schemeClr val="tx1"/>
                </a:solidFill>
              </a:rPr>
              <a:t>развитие </a:t>
            </a:r>
            <a:r>
              <a:rPr lang="ru-RU" dirty="0" smtClean="0">
                <a:solidFill>
                  <a:schemeClr val="tx1"/>
                </a:solidFill>
              </a:rPr>
              <a:t>социального и эмоционального интеллекта, эмоциональной отзывчивости, сопереживания, формирование готовности к совместной деятельности со </a:t>
            </a:r>
            <a:r>
              <a:rPr lang="ru-RU" dirty="0" smtClean="0">
                <a:solidFill>
                  <a:schemeClr val="tx1"/>
                </a:solidFill>
              </a:rPr>
              <a:t>сверстниками;</a:t>
            </a:r>
          </a:p>
          <a:p>
            <a:pPr>
              <a:buFont typeface="Wingdings" pitchFamily="2" charset="2"/>
              <a:buChar char="v"/>
            </a:pPr>
            <a:r>
              <a:rPr lang="ru-RU" dirty="0" smtClean="0">
                <a:solidFill>
                  <a:schemeClr val="tx1"/>
                </a:solidFill>
              </a:rPr>
              <a:t> </a:t>
            </a:r>
            <a:r>
              <a:rPr lang="ru-RU" dirty="0" smtClean="0">
                <a:solidFill>
                  <a:schemeClr val="tx1"/>
                </a:solidFill>
              </a:rPr>
              <a:t>формирование уважительного отношения и чувства принадлежности к своей семье и к сообществу детей и взрослых в </a:t>
            </a:r>
            <a:r>
              <a:rPr lang="ru-RU" dirty="0" smtClean="0">
                <a:solidFill>
                  <a:schemeClr val="tx1"/>
                </a:solidFill>
              </a:rPr>
              <a:t>Организации, </a:t>
            </a:r>
            <a:r>
              <a:rPr lang="ru-RU" dirty="0" smtClean="0"/>
              <a:t>региону </a:t>
            </a:r>
            <a:r>
              <a:rPr lang="ru-RU" dirty="0" smtClean="0"/>
              <a:t>проживания и стране в целом; </a:t>
            </a:r>
            <a:endParaRPr lang="ru-RU" dirty="0" smtClean="0"/>
          </a:p>
          <a:p>
            <a:pPr>
              <a:buFont typeface="Wingdings" pitchFamily="2" charset="2"/>
              <a:buChar char="v"/>
            </a:pPr>
            <a:r>
              <a:rPr lang="ru-RU" dirty="0" smtClean="0">
                <a:solidFill>
                  <a:schemeClr val="tx1"/>
                </a:solidFill>
              </a:rPr>
              <a:t>формирование </a:t>
            </a:r>
            <a:r>
              <a:rPr lang="ru-RU" dirty="0" smtClean="0">
                <a:solidFill>
                  <a:schemeClr val="tx1"/>
                </a:solidFill>
              </a:rPr>
              <a:t>позитивных установок к различным видам труда и творчества; </a:t>
            </a:r>
            <a:endParaRPr lang="ru-RU" dirty="0" smtClean="0">
              <a:solidFill>
                <a:schemeClr val="tx1"/>
              </a:solidFill>
            </a:endParaRPr>
          </a:p>
          <a:p>
            <a:pPr>
              <a:buFont typeface="Wingdings" pitchFamily="2" charset="2"/>
              <a:buChar char="v"/>
            </a:pPr>
            <a:r>
              <a:rPr lang="ru-RU" dirty="0" smtClean="0">
                <a:solidFill>
                  <a:schemeClr val="tx1"/>
                </a:solidFill>
              </a:rPr>
              <a:t>формирование </a:t>
            </a:r>
            <a:r>
              <a:rPr lang="ru-RU" dirty="0" smtClean="0">
                <a:solidFill>
                  <a:schemeClr val="tx1"/>
                </a:solidFill>
              </a:rPr>
              <a:t>основ безопасного поведения в быту, социуме, природе.</a:t>
            </a:r>
            <a:endParaRPr lang="ru-RU" dirty="0" smtClean="0"/>
          </a:p>
          <a:p>
            <a:pPr>
              <a:buNone/>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686800" cy="838200"/>
          </a:xfrm>
        </p:spPr>
        <p:txBody>
          <a:bodyPr>
            <a:noAutofit/>
          </a:bodyPr>
          <a:lstStyle/>
          <a:p>
            <a:pPr algn="ctr"/>
            <a:r>
              <a:rPr lang="ru-RU" sz="2400" b="1" dirty="0" smtClean="0"/>
              <a:t>Образовательная область</a:t>
            </a:r>
            <a:r>
              <a:rPr lang="ru-RU" sz="2400" dirty="0" smtClean="0"/>
              <a:t/>
            </a:r>
            <a:br>
              <a:rPr lang="ru-RU" sz="2400" dirty="0" smtClean="0"/>
            </a:br>
            <a:r>
              <a:rPr lang="ru-RU" sz="2400" b="1" i="1" dirty="0" smtClean="0"/>
              <a:t>«Познавательное развитие»</a:t>
            </a:r>
            <a:r>
              <a:rPr lang="ru-RU" sz="2400" dirty="0" smtClean="0"/>
              <a:t/>
            </a:r>
            <a:br>
              <a:rPr lang="ru-RU" sz="2400" dirty="0" smtClean="0"/>
            </a:br>
            <a:endParaRPr lang="ru-RU" sz="2400" dirty="0"/>
          </a:p>
        </p:txBody>
      </p:sp>
      <p:sp>
        <p:nvSpPr>
          <p:cNvPr id="3" name="Содержимое 2"/>
          <p:cNvSpPr>
            <a:spLocks noGrp="1"/>
          </p:cNvSpPr>
          <p:nvPr>
            <p:ph idx="1"/>
          </p:nvPr>
        </p:nvSpPr>
        <p:spPr>
          <a:xfrm>
            <a:off x="304800" y="1214422"/>
            <a:ext cx="8686800" cy="4865703"/>
          </a:xfrm>
        </p:spPr>
        <p:txBody>
          <a:bodyPr>
            <a:normAutofit fontScale="70000" lnSpcReduction="20000"/>
          </a:bodyPr>
          <a:lstStyle/>
          <a:p>
            <a:pPr>
              <a:buNone/>
            </a:pPr>
            <a:r>
              <a:rPr lang="ru-RU" b="1" dirty="0" smtClean="0">
                <a:solidFill>
                  <a:schemeClr val="accent2"/>
                </a:solidFill>
              </a:rPr>
              <a:t>Познавательное развитие </a:t>
            </a:r>
            <a:r>
              <a:rPr lang="ru-RU" dirty="0" smtClean="0"/>
              <a:t>предполагает:</a:t>
            </a:r>
          </a:p>
          <a:p>
            <a:pPr>
              <a:buFont typeface="Wingdings" pitchFamily="2" charset="2"/>
              <a:buChar char="Ø"/>
            </a:pPr>
            <a:r>
              <a:rPr lang="ru-RU" b="1" dirty="0" smtClean="0"/>
              <a:t> </a:t>
            </a:r>
            <a:r>
              <a:rPr lang="ru-RU" dirty="0" smtClean="0">
                <a:solidFill>
                  <a:schemeClr val="tx1"/>
                </a:solidFill>
              </a:rPr>
              <a:t>развитие интересов детей, любознательности и познавательной мотивации; </a:t>
            </a:r>
            <a:endParaRPr lang="ru-RU" dirty="0" smtClean="0">
              <a:solidFill>
                <a:schemeClr val="tx1"/>
              </a:solidFill>
            </a:endParaRPr>
          </a:p>
          <a:p>
            <a:pPr>
              <a:buFont typeface="Wingdings" pitchFamily="2" charset="2"/>
              <a:buChar char="Ø"/>
            </a:pPr>
            <a:r>
              <a:rPr lang="ru-RU" dirty="0" smtClean="0">
                <a:solidFill>
                  <a:schemeClr val="tx1"/>
                </a:solidFill>
              </a:rPr>
              <a:t>формирование </a:t>
            </a:r>
            <a:r>
              <a:rPr lang="ru-RU" dirty="0" smtClean="0">
                <a:solidFill>
                  <a:schemeClr val="tx1"/>
                </a:solidFill>
              </a:rPr>
              <a:t>познавательных действий, становление сознания; развитие воображения и творческой активности</a:t>
            </a:r>
            <a:r>
              <a:rPr lang="ru-RU" dirty="0" smtClean="0">
                <a:solidFill>
                  <a:schemeClr val="tx1"/>
                </a:solidFill>
              </a:rPr>
              <a:t>;</a:t>
            </a:r>
          </a:p>
          <a:p>
            <a:pPr>
              <a:buFont typeface="Wingdings" pitchFamily="2" charset="2"/>
              <a:buChar char="Ø"/>
            </a:pPr>
            <a:r>
              <a:rPr lang="ru-RU" dirty="0" smtClean="0">
                <a:solidFill>
                  <a:schemeClr val="tx1"/>
                </a:solidFill>
              </a:rPr>
              <a:t> </a:t>
            </a:r>
            <a:r>
              <a:rPr lang="ru-RU" dirty="0" smtClean="0">
                <a:solidFill>
                  <a:schemeClr val="tx1"/>
                </a:solidFill>
              </a:rPr>
              <a:t>формирование первичных представлений о себе, других людях, объектах окружающего мира, о свойствах и отношениях объектов окружающего мира (форме, цвете, размере, материале, звучании, ритме, темпе, количестве, числе, части и целом, пространстве и времени, движении и покое, причинах и следствиях и др.), о малой родине и Отечестве, представлений о </a:t>
            </a:r>
            <a:r>
              <a:rPr lang="ru-RU" dirty="0" err="1" smtClean="0">
                <a:solidFill>
                  <a:schemeClr val="tx1"/>
                </a:solidFill>
              </a:rPr>
              <a:t>социокультурных</a:t>
            </a:r>
            <a:r>
              <a:rPr lang="ru-RU" dirty="0" smtClean="0">
                <a:solidFill>
                  <a:schemeClr val="tx1"/>
                </a:solidFill>
              </a:rPr>
              <a:t> ценностях нашего народа, об отечественных традициях и праздниках, о планете Земля как общем доме людей, об особенностях ее природы, многообразии стран и народов мира.</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686800" cy="838200"/>
          </a:xfrm>
        </p:spPr>
        <p:txBody>
          <a:bodyPr>
            <a:normAutofit/>
          </a:bodyPr>
          <a:lstStyle/>
          <a:p>
            <a:pPr algn="ctr"/>
            <a:r>
              <a:rPr lang="ru-RU" sz="2400" b="1" dirty="0" smtClean="0"/>
              <a:t>Образовательная область</a:t>
            </a:r>
            <a:br>
              <a:rPr lang="ru-RU" sz="2400" b="1" dirty="0" smtClean="0"/>
            </a:br>
            <a:r>
              <a:rPr lang="ru-RU" sz="2400" b="1" dirty="0" smtClean="0"/>
              <a:t>«Речевое развитие»</a:t>
            </a:r>
            <a:endParaRPr lang="ru-RU" sz="2400" dirty="0"/>
          </a:p>
        </p:txBody>
      </p:sp>
      <p:sp>
        <p:nvSpPr>
          <p:cNvPr id="3" name="Содержимое 2"/>
          <p:cNvSpPr>
            <a:spLocks noGrp="1"/>
          </p:cNvSpPr>
          <p:nvPr>
            <p:ph idx="1"/>
          </p:nvPr>
        </p:nvSpPr>
        <p:spPr>
          <a:xfrm>
            <a:off x="304800" y="1142984"/>
            <a:ext cx="8686800" cy="4937141"/>
          </a:xfrm>
        </p:spPr>
        <p:txBody>
          <a:bodyPr>
            <a:normAutofit fontScale="85000" lnSpcReduction="20000"/>
          </a:bodyPr>
          <a:lstStyle/>
          <a:p>
            <a:pPr>
              <a:buNone/>
            </a:pPr>
            <a:r>
              <a:rPr lang="ru-RU" sz="3600" b="1" dirty="0" smtClean="0">
                <a:solidFill>
                  <a:schemeClr val="accent2"/>
                </a:solidFill>
              </a:rPr>
              <a:t>Речевое развитие</a:t>
            </a:r>
            <a:r>
              <a:rPr lang="ru-RU" b="1" dirty="0" smtClean="0">
                <a:solidFill>
                  <a:schemeClr val="accent2"/>
                </a:solidFill>
              </a:rPr>
              <a:t> </a:t>
            </a:r>
            <a:r>
              <a:rPr lang="ru-RU" dirty="0" smtClean="0"/>
              <a:t>включает:</a:t>
            </a:r>
          </a:p>
          <a:p>
            <a:pPr>
              <a:buFont typeface="Wingdings" pitchFamily="2" charset="2"/>
              <a:buChar char="Ø"/>
            </a:pPr>
            <a:r>
              <a:rPr lang="ru-RU" dirty="0" smtClean="0"/>
              <a:t> владение речью как средством общения и культуры; обогащение активного словаря; </a:t>
            </a:r>
          </a:p>
          <a:p>
            <a:pPr>
              <a:buFont typeface="Wingdings" pitchFamily="2" charset="2"/>
              <a:buChar char="Ø"/>
            </a:pPr>
            <a:r>
              <a:rPr lang="ru-RU" dirty="0" smtClean="0"/>
              <a:t>развитие связной, грамматически правильной диалогической и монологической речи;</a:t>
            </a:r>
          </a:p>
          <a:p>
            <a:pPr>
              <a:buFont typeface="Wingdings" pitchFamily="2" charset="2"/>
              <a:buChar char="Ø"/>
            </a:pPr>
            <a:r>
              <a:rPr lang="ru-RU" dirty="0" smtClean="0"/>
              <a:t> развитие речевого творчества; </a:t>
            </a:r>
          </a:p>
          <a:p>
            <a:pPr>
              <a:buFont typeface="Wingdings" pitchFamily="2" charset="2"/>
              <a:buChar char="Ø"/>
            </a:pPr>
            <a:r>
              <a:rPr lang="ru-RU" dirty="0" smtClean="0"/>
              <a:t>развитие звуковой и интонационной культуры речи, фонематического слуха; </a:t>
            </a:r>
          </a:p>
          <a:p>
            <a:pPr>
              <a:buFont typeface="Wingdings" pitchFamily="2" charset="2"/>
              <a:buChar char="Ø"/>
            </a:pPr>
            <a:r>
              <a:rPr lang="ru-RU" dirty="0" smtClean="0"/>
              <a:t>знакомство с книжной культурой, детской литературой, понимание на слух текстов различных жанров детской литературы; </a:t>
            </a:r>
          </a:p>
          <a:p>
            <a:pPr>
              <a:buFont typeface="Wingdings" pitchFamily="2" charset="2"/>
              <a:buChar char="Ø"/>
            </a:pPr>
            <a:r>
              <a:rPr lang="ru-RU" dirty="0" smtClean="0"/>
              <a:t>формирование звуковой аналитико-синтетической активности как предпосылки обучения грамоте.</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42852"/>
            <a:ext cx="8686800" cy="838200"/>
          </a:xfrm>
        </p:spPr>
        <p:txBody>
          <a:bodyPr>
            <a:noAutofit/>
          </a:bodyPr>
          <a:lstStyle/>
          <a:p>
            <a:pPr algn="ctr"/>
            <a:r>
              <a:rPr lang="ru-RU" sz="2400" b="1" dirty="0" smtClean="0"/>
              <a:t>Образовательная область</a:t>
            </a:r>
            <a:br>
              <a:rPr lang="ru-RU" sz="2400" b="1" dirty="0" smtClean="0"/>
            </a:br>
            <a:r>
              <a:rPr lang="ru-RU" sz="2400" b="1" dirty="0" smtClean="0"/>
              <a:t>«Художественно-эстетическое развитие»</a:t>
            </a:r>
            <a:r>
              <a:rPr lang="ru-RU" sz="2400" dirty="0" smtClean="0"/>
              <a:t/>
            </a:r>
            <a:br>
              <a:rPr lang="ru-RU" sz="2400" dirty="0" smtClean="0"/>
            </a:br>
            <a:endParaRPr lang="ru-RU" sz="2400" dirty="0"/>
          </a:p>
        </p:txBody>
      </p:sp>
      <p:sp>
        <p:nvSpPr>
          <p:cNvPr id="3" name="Содержимое 2"/>
          <p:cNvSpPr>
            <a:spLocks noGrp="1"/>
          </p:cNvSpPr>
          <p:nvPr>
            <p:ph idx="1"/>
          </p:nvPr>
        </p:nvSpPr>
        <p:spPr>
          <a:xfrm>
            <a:off x="304800" y="1142984"/>
            <a:ext cx="8686800" cy="4937141"/>
          </a:xfrm>
        </p:spPr>
        <p:txBody>
          <a:bodyPr>
            <a:normAutofit fontScale="70000" lnSpcReduction="20000"/>
          </a:bodyPr>
          <a:lstStyle/>
          <a:p>
            <a:pPr>
              <a:buNone/>
            </a:pPr>
            <a:r>
              <a:rPr lang="ru-RU" b="1" dirty="0" smtClean="0">
                <a:solidFill>
                  <a:schemeClr val="accent2"/>
                </a:solidFill>
              </a:rPr>
              <a:t>Художественно-эстетическое развитие </a:t>
            </a:r>
            <a:r>
              <a:rPr lang="ru-RU" dirty="0" smtClean="0"/>
              <a:t>предполагает:</a:t>
            </a:r>
          </a:p>
          <a:p>
            <a:pPr>
              <a:buFont typeface="Wingdings" pitchFamily="2" charset="2"/>
              <a:buChar char="Ø"/>
            </a:pPr>
            <a:r>
              <a:rPr lang="ru-RU" dirty="0" smtClean="0"/>
              <a:t> развитие предпосылок ценностно-смыслового восприятия и понимания произведений искусства (словесного, музыкального, изобразительного), мира природы; </a:t>
            </a:r>
          </a:p>
          <a:p>
            <a:pPr>
              <a:buFont typeface="Wingdings" pitchFamily="2" charset="2"/>
              <a:buChar char="Ø"/>
            </a:pPr>
            <a:r>
              <a:rPr lang="ru-RU" dirty="0" smtClean="0"/>
              <a:t>становление эстетического отношения к окружающему миру; </a:t>
            </a:r>
          </a:p>
          <a:p>
            <a:pPr>
              <a:buFont typeface="Wingdings" pitchFamily="2" charset="2"/>
              <a:buChar char="Ø"/>
            </a:pPr>
            <a:r>
              <a:rPr lang="ru-RU" dirty="0" smtClean="0"/>
              <a:t>формирование элементарных представлений о видах искусства; </a:t>
            </a:r>
          </a:p>
          <a:p>
            <a:pPr>
              <a:buFont typeface="Wingdings" pitchFamily="2" charset="2"/>
              <a:buChar char="Ø"/>
            </a:pPr>
            <a:r>
              <a:rPr lang="ru-RU" dirty="0" smtClean="0"/>
              <a:t>восприятие музыки, художественной литературы, фольклора; </a:t>
            </a:r>
          </a:p>
          <a:p>
            <a:pPr>
              <a:buFont typeface="Wingdings" pitchFamily="2" charset="2"/>
              <a:buChar char="Ø"/>
            </a:pPr>
            <a:r>
              <a:rPr lang="ru-RU" dirty="0" smtClean="0"/>
              <a:t>стимулирование сопереживания персонажам художественных произведений; </a:t>
            </a:r>
          </a:p>
          <a:p>
            <a:pPr>
              <a:buFont typeface="Wingdings" pitchFamily="2" charset="2"/>
              <a:buChar char="Ø"/>
            </a:pPr>
            <a:r>
              <a:rPr lang="ru-RU" dirty="0" smtClean="0"/>
              <a:t>реализацию самостоятельной творческой деятельности детей (изобразительной, конструктивно-модельной, музыкальной и др.).</a:t>
            </a:r>
          </a:p>
          <a:p>
            <a:pPr>
              <a:buNone/>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42852"/>
            <a:ext cx="8686800" cy="838200"/>
          </a:xfrm>
        </p:spPr>
        <p:txBody>
          <a:bodyPr>
            <a:normAutofit/>
          </a:bodyPr>
          <a:lstStyle/>
          <a:p>
            <a:pPr algn="ctr"/>
            <a:r>
              <a:rPr lang="ru-RU" sz="2400" b="1" dirty="0" smtClean="0"/>
              <a:t>ОБРАЗОВАТЕЛЬНАЯ ОБЛАСТЬ «ФИЗИЧЕСКОЕ РАЗВИТИЕ»:</a:t>
            </a:r>
            <a:endParaRPr lang="ru-RU" sz="2400" dirty="0"/>
          </a:p>
        </p:txBody>
      </p:sp>
      <p:sp>
        <p:nvSpPr>
          <p:cNvPr id="3" name="Содержимое 2"/>
          <p:cNvSpPr>
            <a:spLocks noGrp="1"/>
          </p:cNvSpPr>
          <p:nvPr>
            <p:ph idx="1"/>
          </p:nvPr>
        </p:nvSpPr>
        <p:spPr>
          <a:xfrm>
            <a:off x="304800" y="1285860"/>
            <a:ext cx="8686800" cy="4794265"/>
          </a:xfrm>
        </p:spPr>
        <p:txBody>
          <a:bodyPr>
            <a:normAutofit fontScale="62500" lnSpcReduction="20000"/>
          </a:bodyPr>
          <a:lstStyle/>
          <a:p>
            <a:pPr>
              <a:buNone/>
            </a:pPr>
            <a:r>
              <a:rPr lang="ru-RU" sz="4400" b="1" dirty="0" smtClean="0">
                <a:solidFill>
                  <a:schemeClr val="accent2"/>
                </a:solidFill>
              </a:rPr>
              <a:t>Физическое развитие </a:t>
            </a:r>
            <a:r>
              <a:rPr lang="ru-RU" sz="4400" dirty="0" smtClean="0">
                <a:solidFill>
                  <a:schemeClr val="tx1"/>
                </a:solidFill>
              </a:rPr>
              <a:t>включает:</a:t>
            </a:r>
          </a:p>
          <a:p>
            <a:pPr>
              <a:buFont typeface="Wingdings" pitchFamily="2" charset="2"/>
              <a:buChar char="Ø"/>
            </a:pPr>
            <a:r>
              <a:rPr lang="ru-RU" b="1" dirty="0" smtClean="0">
                <a:solidFill>
                  <a:schemeClr val="accent2"/>
                </a:solidFill>
              </a:rPr>
              <a:t> </a:t>
            </a:r>
            <a:r>
              <a:rPr lang="ru-RU" dirty="0" smtClean="0"/>
              <a:t>приобретение опыта в следующих видах деятельности детей: двигательной, в том числе связанной с выполнением упражнений, направленных на развитие таких физических качеств, как координация и гибкость; </a:t>
            </a:r>
          </a:p>
          <a:p>
            <a:pPr>
              <a:buFont typeface="Wingdings" pitchFamily="2" charset="2"/>
              <a:buChar char="Ø"/>
            </a:pPr>
            <a:r>
              <a:rPr lang="ru-RU" dirty="0" smtClean="0"/>
              <a:t>способствующих правильному формированию опорно-двигательной системы организма, развитию равновесия, координации движения, крупной и мелкой моторики обеих рук, а также с правильным, не наносящем ущерба организму выполнением основных движений (ходьба, бег, мягкие прыжки, повороты в обе стороны), формирование начальных представлений о некоторых видах спорта, овладение подвижными играми с правилами; </a:t>
            </a:r>
          </a:p>
          <a:p>
            <a:pPr>
              <a:buFont typeface="Wingdings" pitchFamily="2" charset="2"/>
              <a:buChar char="Ø"/>
            </a:pPr>
            <a:r>
              <a:rPr lang="ru-RU" dirty="0" smtClean="0"/>
              <a:t>становление целенаправленности и </a:t>
            </a:r>
            <a:r>
              <a:rPr lang="ru-RU" dirty="0" err="1" smtClean="0"/>
              <a:t>саморегуляции</a:t>
            </a:r>
            <a:r>
              <a:rPr lang="ru-RU" dirty="0" smtClean="0"/>
              <a:t> в двигательной сфере; </a:t>
            </a:r>
          </a:p>
          <a:p>
            <a:pPr>
              <a:buFont typeface="Wingdings" pitchFamily="2" charset="2"/>
              <a:buChar char="Ø"/>
            </a:pPr>
            <a:r>
              <a:rPr lang="ru-RU" dirty="0" smtClean="0"/>
              <a:t>становление ценностей здорового образа жизни, овладение его элементарными нормами и правилами (в питании, двигательном режиме, закаливании, при формировании полезных привычек и др.).</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chemeClr val="tx1"/>
                </a:solidFill>
              </a:rPr>
              <a:t>О требованиях к результатам освоения программы</a:t>
            </a:r>
            <a:endParaRPr lang="ru-RU" dirty="0">
              <a:solidFill>
                <a:schemeClr val="tx1"/>
              </a:solidFill>
            </a:endParaRPr>
          </a:p>
        </p:txBody>
      </p:sp>
      <p:sp>
        <p:nvSpPr>
          <p:cNvPr id="3" name="Содержимое 2"/>
          <p:cNvSpPr>
            <a:spLocks noGrp="1"/>
          </p:cNvSpPr>
          <p:nvPr>
            <p:ph idx="1"/>
          </p:nvPr>
        </p:nvSpPr>
        <p:spPr>
          <a:xfrm>
            <a:off x="304800" y="1554162"/>
            <a:ext cx="8686800" cy="5089548"/>
          </a:xfrm>
        </p:spPr>
        <p:txBody>
          <a:bodyPr>
            <a:normAutofit fontScale="25000" lnSpcReduction="20000"/>
          </a:bodyPr>
          <a:lstStyle/>
          <a:p>
            <a:pPr algn="just">
              <a:buFont typeface="Wingdings" pitchFamily="2" charset="2"/>
              <a:buChar char="Ø"/>
            </a:pPr>
            <a:r>
              <a:rPr lang="ru-RU" sz="5600" dirty="0" smtClean="0">
                <a:solidFill>
                  <a:schemeClr val="tx1"/>
                </a:solidFill>
              </a:rPr>
              <a:t>В соответствии с ФГОС ДО специфика дошкольного возраста и системные особенности ДОО делают неправомерными требования от ребёнка дошкольного возраста конкретных образовательных достижений. Поэтому планируемые результаты освоения Федеральной программы представляют собой возрастные характеристики возможных достижений ребёнка дошкольного возраста на разных возрастных этапах и к завершению ДО.</a:t>
            </a:r>
          </a:p>
          <a:p>
            <a:pPr algn="just">
              <a:buFont typeface="Wingdings" pitchFamily="2" charset="2"/>
              <a:buChar char="Ø"/>
            </a:pPr>
            <a:r>
              <a:rPr lang="ru-RU" sz="5600" dirty="0" smtClean="0">
                <a:solidFill>
                  <a:schemeClr val="tx1"/>
                </a:solidFill>
              </a:rPr>
              <a:t>В соответствии с периодизацией психического развития ребёнка согласно культурно-исторической психологии, дошкольное детство подразделяется на три возраста: младенческий (первое и второе полугодия жизни), ранний (от одного года до трех лет) и дошкольный возраст (от трех до семи лет).</a:t>
            </a:r>
          </a:p>
          <a:p>
            <a:pPr algn="just">
              <a:buFont typeface="Wingdings" pitchFamily="2" charset="2"/>
              <a:buChar char="Ø"/>
            </a:pPr>
            <a:r>
              <a:rPr lang="ru-RU" sz="5600" dirty="0" smtClean="0">
                <a:solidFill>
                  <a:schemeClr val="tx1"/>
                </a:solidFill>
              </a:rPr>
              <a:t>Обозначенные в Федеральной программе возрастные ориентиры «к одному году», «к трем годам» и так далее имеют условный характер, что предполагает широкий возрастной диапазон для достижения ребёнком планируемых результатов. Это связано с неустойчивостью, </a:t>
            </a:r>
            <a:r>
              <a:rPr lang="ru-RU" sz="5600" dirty="0" err="1" smtClean="0">
                <a:solidFill>
                  <a:schemeClr val="tx1"/>
                </a:solidFill>
              </a:rPr>
              <a:t>гетерохронностью</a:t>
            </a:r>
            <a:r>
              <a:rPr lang="ru-RU" sz="5600" dirty="0" smtClean="0">
                <a:solidFill>
                  <a:schemeClr val="tx1"/>
                </a:solidFill>
              </a:rPr>
              <a:t> и индивидуальным темпом психического развития детей в дошкольном детстве, особенно при прохождении критических периодов. По этой причине ребёнок может продемонстрировать обозначенные в планируемых результатах возрастные характеристики развития раньше или позже заданных возрастных ориентиров.</a:t>
            </a:r>
          </a:p>
          <a:p>
            <a:pPr algn="just">
              <a:buFont typeface="Wingdings" pitchFamily="2" charset="2"/>
              <a:buChar char="Ø"/>
            </a:pPr>
            <a:r>
              <a:rPr lang="ru-RU" sz="5600" dirty="0" smtClean="0">
                <a:solidFill>
                  <a:schemeClr val="tx1"/>
                </a:solidFill>
              </a:rPr>
              <a:t>Степень выраженности возрастных характеристик возможных достижений может различаться у детей одного возраста по причине высокой индивидуализации их психического развития и разных стартовых условий освоения образовательной программы. Обозначенные различия не должны быть констатированы как трудности ребёнка в освоении образовательной программы ДОО и не подразумевают его включения в соответствующую целевую группу.</a:t>
            </a:r>
          </a:p>
          <a:p>
            <a:pPr algn="just">
              <a:buFont typeface="Wingdings" pitchFamily="2" charset="2"/>
              <a:buChar char="Ø"/>
            </a:pPr>
            <a:r>
              <a:rPr lang="ru-RU" sz="5600" dirty="0" smtClean="0">
                <a:solidFill>
                  <a:schemeClr val="tx1"/>
                </a:solidFill>
                <a:latin typeface="Times New Roman" pitchFamily="18" charset="0"/>
                <a:cs typeface="Times New Roman" pitchFamily="18" charset="0"/>
              </a:rPr>
              <a:t>В то же время целевые ориентиры не предусматривают требования от ребёнка дошкольного возраста конкретных образовательных достижений, не подлежат непосредственной оценке,  в   том числе в виде педагогической диагностики  (мониторинга).</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b="1" dirty="0" smtClean="0"/>
              <a:t>Характеристика взаимодействия педагогического коллектива</a:t>
            </a:r>
            <a:r>
              <a:rPr lang="ru-RU" sz="3100" dirty="0" smtClean="0"/>
              <a:t/>
            </a:r>
            <a:br>
              <a:rPr lang="ru-RU" sz="3100" dirty="0" smtClean="0"/>
            </a:br>
            <a:r>
              <a:rPr lang="ru-RU" sz="3100" b="1" dirty="0" smtClean="0"/>
              <a:t>с семьями воспитанников ДОО</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Основная цель взаимодействия педагогов с семьей – обеспечить:</a:t>
            </a:r>
          </a:p>
          <a:p>
            <a:pPr lvl="0">
              <a:buFont typeface="Wingdings" pitchFamily="2" charset="2"/>
              <a:buChar char="Ø"/>
            </a:pPr>
            <a:r>
              <a:rPr lang="ru-RU" dirty="0" smtClean="0"/>
              <a:t>психолого-педагогическую поддержку семьи и повышение компетентности родителей в вопросах образования, охраны и укрепления здоровья детей младенческого, раннего и дошкольного возраста;</a:t>
            </a:r>
          </a:p>
          <a:p>
            <a:pPr lvl="0">
              <a:buFont typeface="Wingdings" pitchFamily="2" charset="2"/>
              <a:buChar char="Ø"/>
            </a:pPr>
            <a:r>
              <a:rPr lang="ru-RU" dirty="0" smtClean="0"/>
              <a:t>единство подходов к воспитанию и обучению детей в условиях ДОУ и семьи;</a:t>
            </a:r>
          </a:p>
          <a:p>
            <a:pPr lvl="0">
              <a:buFont typeface="Wingdings" pitchFamily="2" charset="2"/>
              <a:buChar char="Ø"/>
            </a:pPr>
            <a:r>
              <a:rPr lang="ru-RU" dirty="0" smtClean="0"/>
              <a:t>повышение воспитательного потенциала семьи.</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458200" cy="520700"/>
          </a:xfrm>
        </p:spPr>
        <p:txBody>
          <a:bodyPr/>
          <a:lstStyle/>
          <a:p>
            <a:pPr algn="ctr"/>
            <a:r>
              <a:rPr lang="ru-RU" dirty="0" smtClean="0"/>
              <a:t>Сведения об образовательной организации</a:t>
            </a:r>
            <a:endParaRPr lang="ru-RU" dirty="0"/>
          </a:p>
        </p:txBody>
      </p:sp>
      <p:sp>
        <p:nvSpPr>
          <p:cNvPr id="4" name="Содержимое 3"/>
          <p:cNvSpPr>
            <a:spLocks noGrp="1"/>
          </p:cNvSpPr>
          <p:nvPr>
            <p:ph sz="half" idx="1"/>
          </p:nvPr>
        </p:nvSpPr>
        <p:spPr>
          <a:xfrm>
            <a:off x="3571868" y="785794"/>
            <a:ext cx="5572132" cy="4800600"/>
          </a:xfrm>
        </p:spPr>
        <p:txBody>
          <a:bodyPr>
            <a:normAutofit fontScale="25000" lnSpcReduction="20000"/>
          </a:bodyPr>
          <a:lstStyle/>
          <a:p>
            <a:pPr>
              <a:buNone/>
            </a:pPr>
            <a:r>
              <a:rPr lang="ru-RU" sz="5600" b="1" dirty="0" smtClean="0"/>
              <a:t>Полное наименование дошкольного образовательного учреждения, адрес, образовательного учреждения – </a:t>
            </a:r>
          </a:p>
          <a:p>
            <a:pPr>
              <a:buNone/>
            </a:pPr>
            <a:r>
              <a:rPr lang="ru-RU" sz="5600" dirty="0" smtClean="0"/>
              <a:t>Муниципальное бюджетное дошкольное </a:t>
            </a:r>
            <a:r>
              <a:rPr lang="ru-RU" sz="5600" dirty="0" smtClean="0"/>
              <a:t>образовательное учреждение </a:t>
            </a:r>
            <a:r>
              <a:rPr lang="ru-RU" sz="5600" dirty="0" smtClean="0"/>
              <a:t>«Детский сад №2» (сокращённое МБДОУ «Детский сад №2»),  расположено по адресу:</a:t>
            </a:r>
          </a:p>
          <a:p>
            <a:pPr>
              <a:buNone/>
            </a:pPr>
            <a:r>
              <a:rPr lang="ru-RU" sz="5600" dirty="0" smtClean="0"/>
              <a:t>171158</a:t>
            </a:r>
            <a:r>
              <a:rPr lang="ru-RU" sz="5600" dirty="0" smtClean="0"/>
              <a:t>, Тверская область, город Вышний Волочек, ул. </a:t>
            </a:r>
            <a:r>
              <a:rPr lang="ru-RU" sz="5600" dirty="0" err="1" smtClean="0"/>
              <a:t>Бутягина</a:t>
            </a:r>
            <a:r>
              <a:rPr lang="ru-RU" sz="5600" dirty="0" smtClean="0"/>
              <a:t>, д.1</a:t>
            </a:r>
            <a:endParaRPr lang="ru-RU" sz="5600" dirty="0" smtClean="0"/>
          </a:p>
          <a:p>
            <a:pPr>
              <a:buNone/>
            </a:pPr>
            <a:r>
              <a:rPr lang="ru-RU" sz="5600" dirty="0" smtClean="0"/>
              <a:t>            </a:t>
            </a:r>
            <a:r>
              <a:rPr lang="ru-RU" sz="5600" b="1" dirty="0" smtClean="0"/>
              <a:t>тел.</a:t>
            </a:r>
            <a:r>
              <a:rPr lang="ru-RU" sz="5600" dirty="0" smtClean="0"/>
              <a:t> 8(48233)5-27-93, 8- 910-532-24-84</a:t>
            </a:r>
          </a:p>
          <a:p>
            <a:pPr>
              <a:buNone/>
            </a:pPr>
            <a:r>
              <a:rPr lang="ru-RU" sz="5600" b="1" dirty="0" smtClean="0"/>
              <a:t>Режим работы образовательного учреждения</a:t>
            </a:r>
            <a:endParaRPr lang="ru-RU" sz="5600" dirty="0" smtClean="0"/>
          </a:p>
          <a:p>
            <a:pPr>
              <a:buNone/>
            </a:pPr>
            <a:r>
              <a:rPr lang="ru-RU" sz="5600" dirty="0" smtClean="0"/>
              <a:t>12 часов (с 07.00 ч до 19.00 ч),  5-дневная рабочая неделя. </a:t>
            </a:r>
          </a:p>
          <a:p>
            <a:pPr>
              <a:buNone/>
            </a:pPr>
            <a:r>
              <a:rPr lang="ru-RU" sz="5600" dirty="0" smtClean="0"/>
              <a:t>Выходные: суббота, воскресенье  и нерабочие праздничные дни</a:t>
            </a:r>
          </a:p>
          <a:p>
            <a:pPr>
              <a:buNone/>
            </a:pPr>
            <a:r>
              <a:rPr lang="ru-RU" sz="5600" b="1" dirty="0" smtClean="0"/>
              <a:t>Руководитель МБДОУ  «Детский сад №2»</a:t>
            </a:r>
            <a:r>
              <a:rPr lang="ru-RU" sz="5600" dirty="0" smtClean="0"/>
              <a:t> - </a:t>
            </a:r>
          </a:p>
          <a:p>
            <a:pPr>
              <a:buNone/>
            </a:pPr>
            <a:r>
              <a:rPr lang="ru-RU" sz="5600" dirty="0" smtClean="0"/>
              <a:t>Попова Светлана Дмитриевна</a:t>
            </a:r>
          </a:p>
          <a:p>
            <a:pPr>
              <a:buNone/>
            </a:pPr>
            <a:r>
              <a:rPr lang="ru-RU" sz="5600" b="1" dirty="0" smtClean="0"/>
              <a:t>Учредитель МБДОУ «Детский сад №2»  - </a:t>
            </a:r>
          </a:p>
          <a:p>
            <a:pPr>
              <a:buNone/>
            </a:pPr>
            <a:r>
              <a:rPr lang="ru-RU" sz="5600" dirty="0" smtClean="0"/>
              <a:t>городской отдел образования администрации                                  </a:t>
            </a:r>
            <a:endParaRPr lang="ru-RU" sz="5600" dirty="0" smtClean="0"/>
          </a:p>
          <a:p>
            <a:pPr>
              <a:buNone/>
            </a:pPr>
            <a:r>
              <a:rPr lang="ru-RU" sz="5600" dirty="0" smtClean="0"/>
              <a:t> </a:t>
            </a:r>
            <a:r>
              <a:rPr lang="ru-RU" sz="5600" dirty="0" smtClean="0"/>
              <a:t>г. Вышний Волочек</a:t>
            </a:r>
          </a:p>
          <a:p>
            <a:pPr>
              <a:buNone/>
            </a:pPr>
            <a:r>
              <a:rPr lang="ru-RU" sz="5600" b="1" dirty="0" smtClean="0"/>
              <a:t>Мощность дошкольного образовательного учреждения: плановая/фактическая: з</a:t>
            </a:r>
            <a:r>
              <a:rPr lang="ru-RU" sz="5600" dirty="0" smtClean="0"/>
              <a:t>дание рассчитано на 8 групп. Проектная мощность – 160, фактическая наполняемость – </a:t>
            </a:r>
            <a:r>
              <a:rPr lang="ru-RU" sz="5600" dirty="0" smtClean="0"/>
              <a:t>152 воспитанника.</a:t>
            </a:r>
            <a:r>
              <a:rPr lang="ru-RU" sz="5600" dirty="0" smtClean="0"/>
              <a:t> </a:t>
            </a:r>
          </a:p>
          <a:p>
            <a:pPr>
              <a:buNone/>
            </a:pPr>
            <a:r>
              <a:rPr lang="ru-RU" sz="5600" b="1" dirty="0" smtClean="0"/>
              <a:t>Использование современных информационно-коммуникативных технологий</a:t>
            </a:r>
            <a:r>
              <a:rPr lang="ru-RU" sz="5600" dirty="0" smtClean="0"/>
              <a:t> – </a:t>
            </a:r>
          </a:p>
          <a:p>
            <a:pPr>
              <a:buNone/>
            </a:pPr>
            <a:r>
              <a:rPr lang="ru-RU" sz="5600" b="1" dirty="0" smtClean="0"/>
              <a:t>Электронная почта: </a:t>
            </a:r>
            <a:r>
              <a:rPr lang="en-US" sz="5600" u="sng" dirty="0" smtClean="0">
                <a:hlinkClick r:id="rId2"/>
              </a:rPr>
              <a:t>d</a:t>
            </a:r>
            <a:r>
              <a:rPr lang="ru-RU" sz="5600" u="sng" dirty="0" smtClean="0">
                <a:hlinkClick r:id="rId2"/>
              </a:rPr>
              <a:t>.</a:t>
            </a:r>
            <a:r>
              <a:rPr lang="en-US" sz="5600" u="sng" dirty="0" smtClean="0">
                <a:hlinkClick r:id="rId2"/>
              </a:rPr>
              <a:t>sad</a:t>
            </a:r>
            <a:r>
              <a:rPr lang="ru-RU" sz="5600" u="sng" dirty="0" smtClean="0">
                <a:hlinkClick r:id="rId2"/>
              </a:rPr>
              <a:t>2@</a:t>
            </a:r>
            <a:r>
              <a:rPr lang="en-US" sz="5600" u="sng" dirty="0" smtClean="0">
                <a:hlinkClick r:id="rId2"/>
              </a:rPr>
              <a:t>inbox</a:t>
            </a:r>
            <a:r>
              <a:rPr lang="ru-RU" sz="5600" u="sng" dirty="0" smtClean="0">
                <a:hlinkClick r:id="rId2"/>
              </a:rPr>
              <a:t>.</a:t>
            </a:r>
            <a:r>
              <a:rPr lang="en-US" sz="5600" u="sng" dirty="0" err="1" smtClean="0">
                <a:hlinkClick r:id="rId2"/>
              </a:rPr>
              <a:t>ru</a:t>
            </a:r>
            <a:r>
              <a:rPr lang="ru-RU" sz="5600" dirty="0" smtClean="0"/>
              <a:t> </a:t>
            </a:r>
          </a:p>
          <a:p>
            <a:pPr>
              <a:buNone/>
            </a:pPr>
            <a:endParaRPr lang="ru-RU" sz="5600" b="1" dirty="0" smtClean="0"/>
          </a:p>
          <a:p>
            <a:pPr>
              <a:buNone/>
            </a:pPr>
            <a:r>
              <a:rPr lang="ru-RU" sz="5600" b="1" dirty="0" smtClean="0"/>
              <a:t>Создан сайт детского сада МБДОУ «Детский сад №2»:</a:t>
            </a:r>
          </a:p>
          <a:p>
            <a:pPr>
              <a:buNone/>
            </a:pPr>
            <a:r>
              <a:rPr lang="ru-RU" sz="5600" u="sng" dirty="0" smtClean="0">
                <a:hlinkClick r:id="rId3"/>
              </a:rPr>
              <a:t>http://дс2-вв.рф/</a:t>
            </a:r>
            <a:endParaRPr lang="ru-RU" sz="5600" dirty="0" smtClean="0"/>
          </a:p>
          <a:p>
            <a:pPr>
              <a:buNone/>
            </a:pPr>
            <a:endParaRPr lang="ru-RU" b="1" dirty="0" smtClean="0">
              <a:solidFill>
                <a:schemeClr val="tx1"/>
              </a:solidFill>
            </a:endParaRPr>
          </a:p>
          <a:p>
            <a:endParaRPr lang="ru-RU" dirty="0"/>
          </a:p>
        </p:txBody>
      </p:sp>
      <p:pic>
        <p:nvPicPr>
          <p:cNvPr id="5" name="Picture 2" descr="https://res.cloudinary.com/ddhklg6ze/image/upload/xdntn0xigktb5h66wjot"/>
          <p:cNvPicPr>
            <a:picLocks noChangeAspect="1" noChangeArrowheads="1"/>
          </p:cNvPicPr>
          <p:nvPr/>
        </p:nvPicPr>
        <p:blipFill>
          <a:blip r:embed="rId4" cstate="print"/>
          <a:srcRect/>
          <a:stretch>
            <a:fillRect/>
          </a:stretch>
        </p:blipFill>
        <p:spPr bwMode="auto">
          <a:xfrm>
            <a:off x="155575" y="2095065"/>
            <a:ext cx="3344855" cy="226421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42852"/>
            <a:ext cx="8686800" cy="841248"/>
          </a:xfrm>
        </p:spPr>
        <p:txBody>
          <a:bodyPr>
            <a:normAutofit/>
          </a:bodyPr>
          <a:lstStyle/>
          <a:p>
            <a:pPr algn="ctr"/>
            <a:r>
              <a:rPr lang="ru-RU" sz="2400" b="1" dirty="0" smtClean="0"/>
              <a:t>Взаимодействие педагогического коллектива </a:t>
            </a:r>
            <a:br>
              <a:rPr lang="ru-RU" sz="2400" b="1" dirty="0" smtClean="0"/>
            </a:br>
            <a:r>
              <a:rPr lang="ru-RU" sz="2400" b="1" dirty="0" smtClean="0"/>
              <a:t>с семьями дошкольников</a:t>
            </a:r>
            <a:endParaRPr lang="ru-RU" sz="2400" dirty="0"/>
          </a:p>
        </p:txBody>
      </p:sp>
      <p:graphicFrame>
        <p:nvGraphicFramePr>
          <p:cNvPr id="3" name="Таблица 2"/>
          <p:cNvGraphicFramePr>
            <a:graphicFrameLocks noGrp="1"/>
          </p:cNvGraphicFramePr>
          <p:nvPr/>
        </p:nvGraphicFramePr>
        <p:xfrm>
          <a:off x="107504" y="1063941"/>
          <a:ext cx="8856984" cy="5666069"/>
        </p:xfrm>
        <a:graphic>
          <a:graphicData uri="http://schemas.openxmlformats.org/drawingml/2006/table">
            <a:tbl>
              <a:tblPr firstRow="1" bandRow="1">
                <a:tableStyleId>{5C22544A-7EE6-4342-B048-85BDC9FD1C3A}</a:tableStyleId>
              </a:tblPr>
              <a:tblGrid>
                <a:gridCol w="2336058"/>
                <a:gridCol w="6520926"/>
              </a:tblGrid>
              <a:tr h="7132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smtClean="0"/>
                        <a:t>Реальное участие родителей в жизни ДОУ </a:t>
                      </a:r>
                    </a:p>
                    <a:p>
                      <a:pPr algn="ctr">
                        <a:lnSpc>
                          <a:spcPct val="100000"/>
                        </a:lnSpc>
                      </a:pPr>
                      <a:endParaRPr lang="ru-RU" sz="1400" dirty="0"/>
                    </a:p>
                  </a:txBody>
                  <a:tcPr/>
                </a:tc>
                <a:tc>
                  <a:txBody>
                    <a:bodyPr/>
                    <a:lstStyle/>
                    <a:p>
                      <a:pPr algn="ctr">
                        <a:lnSpc>
                          <a:spcPct val="100000"/>
                        </a:lnSpc>
                      </a:pPr>
                      <a:r>
                        <a:rPr lang="ru-RU" sz="1400" b="1" dirty="0" smtClean="0"/>
                        <a:t>Формы участия</a:t>
                      </a:r>
                      <a:endParaRPr lang="ru-RU" sz="1400" dirty="0"/>
                    </a:p>
                  </a:txBody>
                  <a:tcPr/>
                </a:tc>
              </a:tr>
              <a:tr h="579028">
                <a:tc>
                  <a:txBody>
                    <a:bodyPr/>
                    <a:lstStyle/>
                    <a:p>
                      <a:pPr>
                        <a:lnSpc>
                          <a:spcPct val="100000"/>
                        </a:lnSpc>
                      </a:pPr>
                      <a:r>
                        <a:rPr kumimoji="0" lang="ru-RU" sz="1200" b="1" kern="1200" dirty="0" smtClean="0">
                          <a:solidFill>
                            <a:schemeClr val="dk1"/>
                          </a:solidFill>
                          <a:latin typeface="+mn-lt"/>
                          <a:ea typeface="+mn-ea"/>
                          <a:cs typeface="+mn-cs"/>
                        </a:rPr>
                        <a:t>В проведении мониторинговых исследований </a:t>
                      </a:r>
                      <a:endParaRPr lang="ru-RU" sz="1050" b="1" dirty="0"/>
                    </a:p>
                  </a:txBody>
                  <a:tcPr/>
                </a:tc>
                <a:tc>
                  <a:txBody>
                    <a:bodyPr/>
                    <a:lstStyle/>
                    <a:p>
                      <a:pPr>
                        <a:lnSpc>
                          <a:spcPct val="100000"/>
                        </a:lnSpc>
                      </a:pPr>
                      <a:r>
                        <a:rPr lang="ru-RU" sz="1400" dirty="0" smtClean="0"/>
                        <a:t>В проведении мониторинговых исследований </a:t>
                      </a:r>
                    </a:p>
                    <a:p>
                      <a:pPr>
                        <a:lnSpc>
                          <a:spcPct val="100000"/>
                        </a:lnSpc>
                      </a:pPr>
                      <a:r>
                        <a:rPr lang="ru-RU" sz="1400" dirty="0" smtClean="0"/>
                        <a:t>- анкетирование - социологический опрос</a:t>
                      </a:r>
                      <a:endParaRPr lang="ru-RU" sz="1400" dirty="0"/>
                    </a:p>
                  </a:txBody>
                  <a:tcPr/>
                </a:tc>
              </a:tr>
              <a:tr h="7132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1" dirty="0" smtClean="0"/>
                        <a:t>В создании условий </a:t>
                      </a:r>
                    </a:p>
                    <a:p>
                      <a:pPr>
                        <a:lnSpc>
                          <a:spcPct val="100000"/>
                        </a:lnSpc>
                      </a:pPr>
                      <a:endParaRPr lang="ru-RU" sz="1400" b="1" dirty="0"/>
                    </a:p>
                  </a:txBody>
                  <a:tcPr/>
                </a:tc>
                <a:tc>
                  <a:txBody>
                    <a:bodyPr/>
                    <a:lstStyle/>
                    <a:p>
                      <a:pPr>
                        <a:lnSpc>
                          <a:spcPct val="100000"/>
                        </a:lnSpc>
                      </a:pPr>
                      <a:r>
                        <a:rPr lang="ru-RU" sz="1400" dirty="0" smtClean="0"/>
                        <a:t>- участие в субботниках по благоустройству территории; </a:t>
                      </a:r>
                    </a:p>
                    <a:p>
                      <a:pPr>
                        <a:lnSpc>
                          <a:spcPct val="100000"/>
                        </a:lnSpc>
                      </a:pPr>
                      <a:r>
                        <a:rPr lang="ru-RU" sz="1400" dirty="0" smtClean="0"/>
                        <a:t>-помощь в создании развивающей предметно-пространственной среды; </a:t>
                      </a:r>
                    </a:p>
                    <a:p>
                      <a:pPr>
                        <a:lnSpc>
                          <a:spcPct val="100000"/>
                        </a:lnSpc>
                      </a:pPr>
                      <a:r>
                        <a:rPr lang="ru-RU" sz="1400" dirty="0" smtClean="0"/>
                        <a:t>-оказание помощи в ремонтных работах; </a:t>
                      </a:r>
                    </a:p>
                  </a:txBody>
                  <a:tcPr/>
                </a:tc>
              </a:tr>
              <a:tr h="505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1" dirty="0" smtClean="0"/>
                        <a:t>В управлении ДОУ </a:t>
                      </a:r>
                    </a:p>
                    <a:p>
                      <a:pPr>
                        <a:lnSpc>
                          <a:spcPct val="100000"/>
                        </a:lnSpc>
                      </a:pPr>
                      <a:endParaRPr lang="ru-RU"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 участие в работе попечительского совета, родительского комитета, Совета ДОУ, педагогических советах. </a:t>
                      </a:r>
                    </a:p>
                  </a:txBody>
                  <a:tcPr/>
                </a:tc>
              </a:tr>
              <a:tr h="11590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1" dirty="0" smtClean="0"/>
                        <a:t>В просветительской деятельности, направленной на повышение педагогической культуры, расширение информационного поля родителей </a:t>
                      </a:r>
                    </a:p>
                  </a:txBody>
                  <a:tcPr/>
                </a:tc>
                <a:tc>
                  <a:txBody>
                    <a:bodyPr/>
                    <a:lstStyle/>
                    <a:p>
                      <a:pPr>
                        <a:lnSpc>
                          <a:spcPct val="100000"/>
                        </a:lnSpc>
                      </a:pPr>
                      <a:r>
                        <a:rPr lang="ru-RU" sz="1400" dirty="0" smtClean="0"/>
                        <a:t>-наглядная информация (стенды, папки-передвижки, семейные и групповые фотоальбомы, фоторепортажи; -памятки; </a:t>
                      </a:r>
                    </a:p>
                    <a:p>
                      <a:pPr>
                        <a:lnSpc>
                          <a:spcPct val="100000"/>
                        </a:lnSpc>
                      </a:pPr>
                      <a:r>
                        <a:rPr lang="ru-RU" sz="1400" dirty="0" smtClean="0"/>
                        <a:t>-создание странички на сайте ДОУ; </a:t>
                      </a:r>
                    </a:p>
                    <a:p>
                      <a:pPr>
                        <a:lnSpc>
                          <a:spcPct val="100000"/>
                        </a:lnSpc>
                      </a:pPr>
                      <a:r>
                        <a:rPr lang="ru-RU" sz="1400" dirty="0" smtClean="0"/>
                        <a:t>-консультации, семинары, семинары-практикумы, конференции;</a:t>
                      </a:r>
                    </a:p>
                    <a:p>
                      <a:pPr>
                        <a:lnSpc>
                          <a:spcPct val="100000"/>
                        </a:lnSpc>
                      </a:pPr>
                      <a:r>
                        <a:rPr lang="ru-RU" sz="1400" dirty="0" smtClean="0"/>
                        <a:t> - распространение опыта семейного воспитания; -родительские собрания; </a:t>
                      </a:r>
                    </a:p>
                  </a:txBody>
                  <a:tcPr/>
                </a:tc>
              </a:tr>
              <a:tr h="1917121">
                <a:tc>
                  <a:txBody>
                    <a:bodyPr/>
                    <a:lstStyle/>
                    <a:p>
                      <a:pPr>
                        <a:lnSpc>
                          <a:spcPct val="100000"/>
                        </a:lnSpc>
                      </a:pPr>
                      <a:r>
                        <a:rPr lang="ru-RU" sz="1200" b="1" dirty="0" smtClean="0"/>
                        <a:t>В воспитательно-образовательном процессе ДОУ, направленном на установление сотрудничества и партнерских отношений с целью вовлечения родителей в единое образовательное пространство </a:t>
                      </a:r>
                    </a:p>
                    <a:p>
                      <a:pPr>
                        <a:lnSpc>
                          <a:spcPct val="100000"/>
                        </a:lnSpc>
                      </a:pPr>
                      <a:endParaRPr lang="ru-RU" sz="1200" b="1" dirty="0" smtClean="0"/>
                    </a:p>
                  </a:txBody>
                  <a:tcPr/>
                </a:tc>
                <a:tc>
                  <a:txBody>
                    <a:bodyPr/>
                    <a:lstStyle/>
                    <a:p>
                      <a:pPr>
                        <a:lnSpc>
                          <a:spcPct val="100000"/>
                        </a:lnSpc>
                      </a:pPr>
                      <a:r>
                        <a:rPr lang="ru-RU" sz="1400" dirty="0" smtClean="0"/>
                        <a:t>-дни открытых дверей; </a:t>
                      </a:r>
                    </a:p>
                    <a:p>
                      <a:pPr>
                        <a:lnSpc>
                          <a:spcPct val="100000"/>
                        </a:lnSpc>
                      </a:pPr>
                      <a:r>
                        <a:rPr lang="ru-RU" sz="1400" dirty="0" smtClean="0"/>
                        <a:t>- дни здоровья; </a:t>
                      </a:r>
                    </a:p>
                    <a:p>
                      <a:pPr>
                        <a:lnSpc>
                          <a:spcPct val="100000"/>
                        </a:lnSpc>
                      </a:pPr>
                      <a:r>
                        <a:rPr lang="ru-RU" sz="1400" dirty="0" smtClean="0"/>
                        <a:t>- совместные праздники, развлечения; </a:t>
                      </a:r>
                    </a:p>
                    <a:p>
                      <a:pPr>
                        <a:lnSpc>
                          <a:spcPct val="100000"/>
                        </a:lnSpc>
                      </a:pPr>
                      <a:r>
                        <a:rPr lang="ru-RU" sz="1400" dirty="0" smtClean="0"/>
                        <a:t>-встречи с интересными людьми; </a:t>
                      </a:r>
                    </a:p>
                    <a:p>
                      <a:pPr>
                        <a:lnSpc>
                          <a:spcPct val="100000"/>
                        </a:lnSpc>
                        <a:buFontTx/>
                        <a:buChar char="-"/>
                      </a:pPr>
                      <a:r>
                        <a:rPr lang="ru-RU" sz="1400" dirty="0" smtClean="0"/>
                        <a:t>участие </a:t>
                      </a:r>
                      <a:r>
                        <a:rPr lang="ru-RU" sz="1400" dirty="0" smtClean="0"/>
                        <a:t>в творческих выставках, смотрах-конкурсах</a:t>
                      </a:r>
                      <a:r>
                        <a:rPr lang="ru-RU" sz="1400" dirty="0" smtClean="0"/>
                        <a:t>;</a:t>
                      </a:r>
                    </a:p>
                    <a:p>
                      <a:pPr>
                        <a:lnSpc>
                          <a:spcPct val="100000"/>
                        </a:lnSpc>
                        <a:buFontTx/>
                        <a:buNone/>
                      </a:pPr>
                      <a:r>
                        <a:rPr lang="ru-RU" sz="1400" dirty="0" smtClean="0"/>
                        <a:t>-</a:t>
                      </a:r>
                      <a:r>
                        <a:rPr lang="ru-RU" sz="1400" dirty="0" smtClean="0"/>
                        <a:t>участие в непосредственно образовательной деятельности; </a:t>
                      </a:r>
                    </a:p>
                    <a:p>
                      <a:pPr>
                        <a:lnSpc>
                          <a:spcPct val="100000"/>
                        </a:lnSpc>
                      </a:pPr>
                      <a:r>
                        <a:rPr lang="ru-RU" sz="1400" dirty="0" smtClean="0"/>
                        <a:t>- мероприятия с родителями в рамках проектной деятельности;</a:t>
                      </a:r>
                    </a:p>
                    <a:p>
                      <a:pPr>
                        <a:lnSpc>
                          <a:spcPct val="100000"/>
                        </a:lnSpc>
                      </a:pPr>
                      <a:r>
                        <a:rPr lang="ru-RU" sz="1400" dirty="0" smtClean="0"/>
                        <a:t> </a:t>
                      </a:r>
                      <a:r>
                        <a:rPr lang="ru-RU" sz="1400" dirty="0" smtClean="0"/>
                        <a:t>-акции; </a:t>
                      </a:r>
                      <a:endParaRPr lang="ru-RU" sz="1400" dirty="0" smtClean="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ПРОГРАММА ВОСПИТАНИЯ</a:t>
            </a:r>
            <a:endParaRPr lang="ru-RU" dirty="0"/>
          </a:p>
        </p:txBody>
      </p:sp>
      <p:sp>
        <p:nvSpPr>
          <p:cNvPr id="3" name="TextBox 2"/>
          <p:cNvSpPr txBox="1"/>
          <p:nvPr/>
        </p:nvSpPr>
        <p:spPr>
          <a:xfrm>
            <a:off x="357158" y="1571612"/>
            <a:ext cx="8429684" cy="4801314"/>
          </a:xfrm>
          <a:prstGeom prst="rect">
            <a:avLst/>
          </a:prstGeom>
          <a:noFill/>
        </p:spPr>
        <p:txBody>
          <a:bodyPr wrap="square" rtlCol="0">
            <a:spAutoFit/>
          </a:bodyPr>
          <a:lstStyle/>
          <a:p>
            <a:pPr marL="285750" indent="-285750" algn="just">
              <a:spcAft>
                <a:spcPts val="0"/>
              </a:spcAft>
            </a:pPr>
            <a:r>
              <a:rPr lang="ru-RU" b="1" i="1" dirty="0" smtClean="0">
                <a:ea typeface="Times New Roman" panose="02020603050405020304" pitchFamily="18" charset="0"/>
              </a:rPr>
              <a:t>РАЗРАБОТАНА:</a:t>
            </a:r>
          </a:p>
          <a:p>
            <a:pPr marL="285750" indent="-285750" algn="just">
              <a:spcAft>
                <a:spcPts val="0"/>
              </a:spcAft>
              <a:buFont typeface="Arial" panose="020B0604020202020204" pitchFamily="34" charset="0"/>
              <a:buChar char="•"/>
            </a:pPr>
            <a:r>
              <a:rPr lang="ru-RU" dirty="0" smtClean="0">
                <a:ea typeface="Times New Roman" panose="02020603050405020304" pitchFamily="18" charset="0"/>
              </a:rPr>
              <a:t>на </a:t>
            </a:r>
            <a:r>
              <a:rPr lang="ru-RU" dirty="0" smtClean="0">
                <a:ea typeface="Times New Roman" panose="02020603050405020304" pitchFamily="18" charset="0"/>
              </a:rPr>
              <a:t>основе ФОП ДО и Программы МБДОУ «Детский сад № </a:t>
            </a:r>
            <a:r>
              <a:rPr lang="ru-RU" dirty="0" smtClean="0">
                <a:ea typeface="Times New Roman" panose="02020603050405020304" pitchFamily="18" charset="0"/>
              </a:rPr>
              <a:t>2» </a:t>
            </a:r>
            <a:endParaRPr lang="ru-RU" dirty="0" smtClean="0">
              <a:ea typeface="Times New Roman" panose="02020603050405020304" pitchFamily="18" charset="0"/>
            </a:endParaRPr>
          </a:p>
          <a:p>
            <a:pPr marL="285750" indent="-285750" algn="just">
              <a:spcAft>
                <a:spcPts val="0"/>
              </a:spcAft>
              <a:buFont typeface="Arial" panose="020B0604020202020204" pitchFamily="34" charset="0"/>
              <a:buChar char="•"/>
            </a:pPr>
            <a:r>
              <a:rPr lang="ru-RU" dirty="0" smtClean="0">
                <a:ea typeface="Times New Roman" panose="02020603050405020304" pitchFamily="18" charset="0"/>
              </a:rPr>
              <a:t>требований Федерального закона № 304-ФЗ от 31.07.2020 «О внесении изменений в Федеральный закон «Об образовании в Российской Федерации» по вопросам воспитания обучающихся», </a:t>
            </a:r>
          </a:p>
          <a:p>
            <a:pPr marL="285750" indent="-285750" algn="just">
              <a:spcAft>
                <a:spcPts val="0"/>
              </a:spcAft>
              <a:buFont typeface="Arial" panose="020B0604020202020204" pitchFamily="34" charset="0"/>
              <a:buChar char="•"/>
            </a:pPr>
            <a:r>
              <a:rPr lang="ru-RU" dirty="0" smtClean="0">
                <a:ea typeface="Times New Roman" panose="02020603050405020304" pitchFamily="18" charset="0"/>
              </a:rPr>
              <a:t>с учетом Плана мероприятий по реализации в 2021-2025 годах Стратегии развития воспитания в Российской Федерации на период до 2025 года.</a:t>
            </a:r>
          </a:p>
          <a:p>
            <a:pPr marL="285750" indent="-285750" algn="just">
              <a:spcAft>
                <a:spcPts val="0"/>
              </a:spcAft>
              <a:buFont typeface="Arial" panose="020B0604020202020204" pitchFamily="34" charset="0"/>
              <a:buChar char="•"/>
            </a:pPr>
            <a:r>
              <a:rPr lang="ru-RU" dirty="0" smtClean="0">
                <a:ea typeface="Times New Roman" panose="02020603050405020304" pitchFamily="18" charset="0"/>
              </a:rPr>
              <a:t>с учетом региональной специфики реализации Стратегии развития воспитания в Тверской области.  </a:t>
            </a:r>
          </a:p>
          <a:p>
            <a:pPr indent="342900" algn="just">
              <a:spcAft>
                <a:spcPts val="0"/>
              </a:spcAft>
            </a:pPr>
            <a:r>
              <a:rPr lang="ru-RU" b="1" dirty="0" smtClean="0">
                <a:ea typeface="Times New Roman" panose="02020603050405020304" pitchFamily="18" charset="0"/>
              </a:rPr>
              <a:t>Программа отражает интересы и запросы участников образовательных отношений:</a:t>
            </a:r>
          </a:p>
          <a:p>
            <a:pPr marL="285750" indent="-285750" algn="just">
              <a:spcAft>
                <a:spcPts val="0"/>
              </a:spcAft>
              <a:buFont typeface="Arial" panose="020B0604020202020204" pitchFamily="34" charset="0"/>
              <a:buChar char="•"/>
            </a:pPr>
            <a:r>
              <a:rPr lang="ru-RU" dirty="0" smtClean="0">
                <a:ea typeface="Times New Roman" panose="02020603050405020304" pitchFamily="18" charset="0"/>
              </a:rPr>
              <a:t>ребенка, признавая приоритетную роль его личностного развития на основе возрастных и индивидуальных особенностей, интересов и потребностей; </a:t>
            </a:r>
          </a:p>
          <a:p>
            <a:pPr marL="285750" indent="-285750" algn="just">
              <a:spcAft>
                <a:spcPts val="0"/>
              </a:spcAft>
              <a:buFont typeface="Arial" panose="020B0604020202020204" pitchFamily="34" charset="0"/>
              <a:buChar char="•"/>
            </a:pPr>
            <a:r>
              <a:rPr lang="ru-RU" dirty="0" smtClean="0">
                <a:ea typeface="Times New Roman" panose="02020603050405020304" pitchFamily="18" charset="0"/>
              </a:rPr>
              <a:t>родителей ребенка (законных представителей) и значимых для ребенка взрослых; </a:t>
            </a:r>
          </a:p>
          <a:p>
            <a:pPr marL="285750" indent="-285750" algn="just">
              <a:spcAft>
                <a:spcPts val="0"/>
              </a:spcAft>
              <a:buFont typeface="Arial" panose="020B0604020202020204" pitchFamily="34" charset="0"/>
              <a:buChar char="•"/>
            </a:pPr>
            <a:r>
              <a:rPr lang="ru-RU" dirty="0" smtClean="0">
                <a:ea typeface="Times New Roman" panose="02020603050405020304" pitchFamily="18" charset="0"/>
              </a:rPr>
              <a:t>государства и общества. </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0034" y="500042"/>
            <a:ext cx="8215370" cy="6136360"/>
          </a:xfrm>
          <a:prstGeom prst="rect">
            <a:avLst/>
          </a:prstGeom>
          <a:noFill/>
        </p:spPr>
        <p:txBody>
          <a:bodyPr wrap="square" rtlCol="0">
            <a:spAutoFit/>
          </a:bodyPr>
          <a:lstStyle/>
          <a:p>
            <a:r>
              <a:rPr lang="ru-RU" sz="1600" b="1" kern="50" dirty="0" smtClean="0">
                <a:solidFill>
                  <a:schemeClr val="accent1"/>
                </a:solidFill>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Mangal"/>
              </a:rPr>
              <a:t>Общая цель воспитания  в ДОУ</a:t>
            </a:r>
            <a:r>
              <a:rPr lang="ru-RU" sz="1600" kern="50" dirty="0" smtClean="0">
                <a:solidFill>
                  <a:schemeClr val="accent1"/>
                </a:solidFill>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Mangal"/>
              </a:rPr>
              <a:t> </a:t>
            </a:r>
            <a:r>
              <a:rPr lang="ru-RU" sz="1600" kern="50" dirty="0" smtClean="0">
                <a:latin typeface="Times New Roman" panose="02020603050405020304" pitchFamily="18" charset="0"/>
                <a:ea typeface="SimSun" panose="02010600030101010101" pitchFamily="2" charset="-122"/>
                <a:cs typeface="Mangal"/>
              </a:rPr>
              <a:t>-  личностное развитие каждого ребенка с учетом его индивидуальности и создание условий для позитивной социализации  детей на основе традиционных ценностей российского общества, что предполагает:</a:t>
            </a:r>
            <a:r>
              <a:rPr lang="ru-RU" sz="1600" kern="50" dirty="0" smtClean="0">
                <a:latin typeface="Arial" panose="020B0604020202020204" pitchFamily="34" charset="0"/>
                <a:ea typeface="SimSun" panose="02010600030101010101" pitchFamily="2" charset="-122"/>
                <a:cs typeface="Mangal"/>
              </a:rPr>
              <a:t/>
            </a:r>
            <a:br>
              <a:rPr lang="ru-RU" sz="1600" kern="50" dirty="0" smtClean="0">
                <a:latin typeface="Arial" panose="020B0604020202020204" pitchFamily="34" charset="0"/>
                <a:ea typeface="SimSun" panose="02010600030101010101" pitchFamily="2" charset="-122"/>
                <a:cs typeface="Mangal"/>
              </a:rPr>
            </a:br>
            <a:r>
              <a:rPr lang="ru-RU" sz="1600" kern="50" dirty="0" smtClean="0">
                <a:latin typeface="Arial" panose="020B0604020202020204" pitchFamily="34" charset="0"/>
                <a:ea typeface="SimSun" panose="02010600030101010101" pitchFamily="2" charset="-122"/>
                <a:cs typeface="Mangal"/>
              </a:rPr>
              <a:t> -</a:t>
            </a:r>
            <a:r>
              <a:rPr lang="ru-RU" sz="1600" kern="50" dirty="0" smtClean="0">
                <a:latin typeface="Times New Roman" panose="02020603050405020304" pitchFamily="18" charset="0"/>
                <a:ea typeface="SimSun" panose="02010600030101010101" pitchFamily="2" charset="-122"/>
                <a:cs typeface="Mangal"/>
              </a:rPr>
              <a:t>формирование </a:t>
            </a:r>
            <a:r>
              <a:rPr lang="ru-RU" sz="1600" kern="50" dirty="0" smtClean="0">
                <a:latin typeface="Times New Roman" panose="02020603050405020304" pitchFamily="18" charset="0"/>
                <a:ea typeface="SimSun" panose="02010600030101010101" pitchFamily="2" charset="-122"/>
                <a:cs typeface="Mangal"/>
              </a:rPr>
              <a:t>первоначальных представлений о традиционных ценностях российского народа, социально приемлемых нормах и правилах поведения;</a:t>
            </a:r>
            <a:r>
              <a:rPr lang="ru-RU" sz="1600" kern="50" dirty="0" smtClean="0">
                <a:latin typeface="Arial" panose="020B0604020202020204" pitchFamily="34" charset="0"/>
                <a:ea typeface="SimSun" panose="02010600030101010101" pitchFamily="2" charset="-122"/>
                <a:cs typeface="Mangal"/>
              </a:rPr>
              <a:t/>
            </a:r>
            <a:br>
              <a:rPr lang="ru-RU" sz="1600" kern="50" dirty="0" smtClean="0">
                <a:latin typeface="Arial" panose="020B0604020202020204" pitchFamily="34" charset="0"/>
                <a:ea typeface="SimSun" panose="02010600030101010101" pitchFamily="2" charset="-122"/>
                <a:cs typeface="Mangal"/>
              </a:rPr>
            </a:br>
            <a:r>
              <a:rPr lang="ru-RU" sz="1600" kern="50" dirty="0" smtClean="0">
                <a:latin typeface="Arial" panose="020B0604020202020204" pitchFamily="34" charset="0"/>
                <a:ea typeface="SimSun" panose="02010600030101010101" pitchFamily="2" charset="-122"/>
                <a:cs typeface="Mangal"/>
              </a:rPr>
              <a:t> -</a:t>
            </a:r>
            <a:r>
              <a:rPr lang="ru-RU" sz="1600" kern="50" dirty="0" smtClean="0">
                <a:latin typeface="Times New Roman" panose="02020603050405020304" pitchFamily="18" charset="0"/>
                <a:ea typeface="SimSun" panose="02010600030101010101" pitchFamily="2" charset="-122"/>
                <a:cs typeface="Mangal"/>
              </a:rPr>
              <a:t>формирование </a:t>
            </a:r>
            <a:r>
              <a:rPr lang="ru-RU" sz="1600" kern="50" dirty="0" smtClean="0">
                <a:latin typeface="Times New Roman" panose="02020603050405020304" pitchFamily="18" charset="0"/>
                <a:ea typeface="SimSun" panose="02010600030101010101" pitchFamily="2" charset="-122"/>
                <a:cs typeface="Mangal"/>
              </a:rPr>
              <a:t>ценностного отношения к окружающему миру (природному и </a:t>
            </a:r>
            <a:r>
              <a:rPr lang="ru-RU" sz="1600" kern="50" dirty="0" err="1" smtClean="0">
                <a:latin typeface="Times New Roman" panose="02020603050405020304" pitchFamily="18" charset="0"/>
                <a:ea typeface="SimSun" panose="02010600030101010101" pitchFamily="2" charset="-122"/>
                <a:cs typeface="Mangal"/>
              </a:rPr>
              <a:t>социокультурному</a:t>
            </a:r>
            <a:r>
              <a:rPr lang="ru-RU" sz="1600" kern="50" dirty="0" smtClean="0">
                <a:latin typeface="Times New Roman" panose="02020603050405020304" pitchFamily="18" charset="0"/>
                <a:ea typeface="SimSun" panose="02010600030101010101" pitchFamily="2" charset="-122"/>
                <a:cs typeface="Mangal"/>
              </a:rPr>
              <a:t>), другим людям, себе;</a:t>
            </a:r>
            <a:r>
              <a:rPr lang="ru-RU" sz="1600" kern="50" dirty="0" smtClean="0">
                <a:latin typeface="Arial" panose="020B0604020202020204" pitchFamily="34" charset="0"/>
                <a:ea typeface="SimSun" panose="02010600030101010101" pitchFamily="2" charset="-122"/>
                <a:cs typeface="Mangal"/>
              </a:rPr>
              <a:t/>
            </a:r>
            <a:br>
              <a:rPr lang="ru-RU" sz="1600" kern="50" dirty="0" smtClean="0">
                <a:latin typeface="Arial" panose="020B0604020202020204" pitchFamily="34" charset="0"/>
                <a:ea typeface="SimSun" panose="02010600030101010101" pitchFamily="2" charset="-122"/>
                <a:cs typeface="Mangal"/>
              </a:rPr>
            </a:br>
            <a:r>
              <a:rPr lang="ru-RU" sz="1600" kern="50" dirty="0" smtClean="0">
                <a:latin typeface="Arial" panose="020B0604020202020204" pitchFamily="34" charset="0"/>
                <a:ea typeface="SimSun" panose="02010600030101010101" pitchFamily="2" charset="-122"/>
                <a:cs typeface="Mangal"/>
              </a:rPr>
              <a:t> -</a:t>
            </a:r>
            <a:r>
              <a:rPr lang="ru-RU" sz="1600" kern="50" dirty="0" smtClean="0">
                <a:latin typeface="Times New Roman" panose="02020603050405020304" pitchFamily="18" charset="0"/>
                <a:ea typeface="SimSun" panose="02010600030101010101" pitchFamily="2" charset="-122"/>
                <a:cs typeface="Mangal"/>
              </a:rPr>
              <a:t>становление </a:t>
            </a:r>
            <a:r>
              <a:rPr lang="ru-RU" sz="1600" kern="50" dirty="0" smtClean="0">
                <a:latin typeface="Times New Roman" panose="02020603050405020304" pitchFamily="18" charset="0"/>
                <a:ea typeface="SimSun" panose="02010600030101010101" pitchFamily="2" charset="-122"/>
                <a:cs typeface="Mangal"/>
              </a:rPr>
              <a:t>первичного опыта деятельности и поведения в соответствии с традиционными ценностями, принятыми в обществе нормами и правилами  (п..29.2.1.1 ФОП ДО</a:t>
            </a:r>
            <a:r>
              <a:rPr lang="ru-RU" sz="1600" kern="50" dirty="0" smtClean="0">
                <a:latin typeface="Times New Roman" panose="02020603050405020304" pitchFamily="18" charset="0"/>
                <a:ea typeface="SimSun" panose="02010600030101010101" pitchFamily="2" charset="-122"/>
                <a:cs typeface="Mangal"/>
              </a:rPr>
              <a:t>)</a:t>
            </a:r>
          </a:p>
          <a:p>
            <a:pPr>
              <a:spcAft>
                <a:spcPts val="0"/>
              </a:spcAft>
            </a:pPr>
            <a:r>
              <a:rPr lang="ru-RU" sz="1600" b="1" kern="50" dirty="0" smtClean="0">
                <a:solidFill>
                  <a:schemeClr val="accent1"/>
                </a:solidFill>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Mangal"/>
              </a:rPr>
              <a:t>Общие задачи воспитания</a:t>
            </a:r>
            <a:r>
              <a:rPr lang="ru-RU" sz="1600" kern="50" dirty="0" smtClean="0">
                <a:solidFill>
                  <a:schemeClr val="accent1"/>
                </a:solidFill>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Mangal"/>
              </a:rPr>
              <a:t> </a:t>
            </a:r>
            <a:r>
              <a:rPr lang="en-US" sz="1600" kern="50" dirty="0" smtClean="0">
                <a:solidFill>
                  <a:schemeClr val="accent1"/>
                </a:solidFill>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Mangal"/>
              </a:rPr>
              <a:t>:</a:t>
            </a:r>
            <a:endParaRPr lang="ru-RU" sz="1600" kern="50" dirty="0" smtClean="0">
              <a:solidFill>
                <a:schemeClr val="accent1"/>
              </a:solidFill>
              <a:effectLst>
                <a:outerShdw blurRad="38100" dist="38100" dir="2700000" algn="tl">
                  <a:srgbClr val="000000">
                    <a:alpha val="43137"/>
                  </a:srgbClr>
                </a:outerShdw>
              </a:effectLst>
              <a:latin typeface="Arial" panose="020B0604020202020204" pitchFamily="34" charset="0"/>
              <a:ea typeface="SimSun" panose="02010600030101010101" pitchFamily="2" charset="-122"/>
              <a:cs typeface="Mangal"/>
            </a:endParaRPr>
          </a:p>
          <a:p>
            <a:pPr marL="342900" lvl="0" indent="-342900" algn="just">
              <a:lnSpc>
                <a:spcPct val="107000"/>
              </a:lnSpc>
              <a:spcAft>
                <a:spcPts val="800"/>
              </a:spcAft>
              <a:buFont typeface="+mj-lt"/>
              <a:buAutoNum type="arabicPeriod"/>
            </a:pPr>
            <a:r>
              <a:rPr lang="ru-RU" sz="1600" dirty="0" smtClean="0">
                <a:latin typeface="Times New Roman" panose="02020603050405020304" pitchFamily="18" charset="0"/>
              </a:rPr>
              <a:t>содействовать развитию личности , основанному на принятых в обществе представлениях о добре и зле, должном и недопустимом:</a:t>
            </a:r>
            <a:endParaRPr lang="ru-RU" sz="1600" dirty="0" smtClean="0"/>
          </a:p>
          <a:p>
            <a:pPr marL="342900" lvl="0" indent="-342900" algn="just">
              <a:lnSpc>
                <a:spcPct val="107000"/>
              </a:lnSpc>
              <a:spcAft>
                <a:spcPts val="800"/>
              </a:spcAft>
              <a:buFont typeface="+mj-lt"/>
              <a:buAutoNum type="arabicPeriod"/>
            </a:pPr>
            <a:r>
              <a:rPr lang="ru-RU" sz="1600" dirty="0" smtClean="0">
                <a:latin typeface="Times New Roman" panose="02020603050405020304" pitchFamily="18" charset="0"/>
              </a:rPr>
              <a:t>способствовать становлению нравственности , основанной на духовных отечественных традициях, внутренней установке личности поступать согласно своей совести:</a:t>
            </a:r>
            <a:endParaRPr lang="ru-RU" sz="1600" dirty="0" smtClean="0"/>
          </a:p>
          <a:p>
            <a:pPr marL="342900" lvl="0" indent="-342900" algn="just">
              <a:lnSpc>
                <a:spcPct val="107000"/>
              </a:lnSpc>
              <a:spcAft>
                <a:spcPts val="800"/>
              </a:spcAft>
              <a:buFont typeface="+mj-lt"/>
              <a:buAutoNum type="arabicPeriod"/>
            </a:pPr>
            <a:r>
              <a:rPr lang="ru-RU" sz="1600" dirty="0" smtClean="0">
                <a:latin typeface="Times New Roman" panose="02020603050405020304" pitchFamily="18" charset="0"/>
              </a:rPr>
              <a:t>создавать условия для развития и реализации личностного потенциала ребенка, его готовности  к творческому самовыражению и саморазвитию, самовоспитанию</a:t>
            </a:r>
            <a:endParaRPr lang="ru-RU" sz="1600" dirty="0" smtClean="0"/>
          </a:p>
          <a:p>
            <a:pPr marL="342900" lvl="0" indent="-342900" algn="just">
              <a:lnSpc>
                <a:spcPct val="107000"/>
              </a:lnSpc>
              <a:spcAft>
                <a:spcPts val="800"/>
              </a:spcAft>
              <a:buFont typeface="+mj-lt"/>
              <a:buAutoNum type="arabicPeriod"/>
            </a:pPr>
            <a:r>
              <a:rPr lang="ru-RU" sz="1600" dirty="0" smtClean="0">
                <a:latin typeface="Times New Roman" panose="02020603050405020304" pitchFamily="18" charset="0"/>
              </a:rPr>
              <a:t>осуществлять поддержку позитивной социализации ребенка посредством проектирования и принятия уклада, воспитывающей среды, создание воспитывающих общностей. (п.29.2.1.2 ФОП ДО).</a:t>
            </a:r>
            <a:endParaRPr lang="ru-RU" sz="1600" dirty="0" smtClean="0"/>
          </a:p>
          <a:p>
            <a:r>
              <a:rPr lang="ru-RU" kern="50" dirty="0" smtClean="0">
                <a:latin typeface="Times New Roman" panose="02020603050405020304" pitchFamily="18" charset="0"/>
                <a:ea typeface="SimSun" panose="02010600030101010101" pitchFamily="2" charset="-122"/>
                <a:cs typeface="Mangal"/>
              </a:rPr>
              <a:t/>
            </a:r>
            <a:br>
              <a:rPr lang="ru-RU" kern="50" dirty="0" smtClean="0">
                <a:latin typeface="Times New Roman" panose="02020603050405020304" pitchFamily="18" charset="0"/>
                <a:ea typeface="SimSun" panose="02010600030101010101" pitchFamily="2" charset="-122"/>
                <a:cs typeface="Mangal"/>
              </a:rPr>
            </a:b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7158" y="357166"/>
            <a:ext cx="8429683" cy="5632311"/>
          </a:xfrm>
          <a:prstGeom prst="rect">
            <a:avLst/>
          </a:prstGeom>
          <a:noFill/>
        </p:spPr>
        <p:txBody>
          <a:bodyPr wrap="square" rtlCol="0">
            <a:spAutoFit/>
          </a:bodyPr>
          <a:lstStyle/>
          <a:p>
            <a:r>
              <a:rPr lang="ru-RU" b="1" kern="50" dirty="0" smtClean="0">
                <a:solidFill>
                  <a:schemeClr val="accent1"/>
                </a:solidFill>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Mangal"/>
              </a:rPr>
              <a:t>Направления воспитания</a:t>
            </a:r>
            <a:r>
              <a:rPr lang="ru-RU" kern="50" dirty="0" smtClean="0">
                <a:latin typeface="Arial" panose="020B0604020202020204" pitchFamily="34" charset="0"/>
                <a:ea typeface="SimSun" panose="02010600030101010101" pitchFamily="2" charset="-122"/>
                <a:cs typeface="Mangal"/>
              </a:rPr>
              <a:t/>
            </a:r>
            <a:br>
              <a:rPr lang="ru-RU" kern="50" dirty="0" smtClean="0">
                <a:latin typeface="Arial" panose="020B0604020202020204" pitchFamily="34" charset="0"/>
                <a:ea typeface="SimSun" panose="02010600030101010101" pitchFamily="2" charset="-122"/>
                <a:cs typeface="Mangal"/>
              </a:rPr>
            </a:br>
            <a:r>
              <a:rPr lang="ru-RU" kern="50" dirty="0" smtClean="0">
                <a:latin typeface="Times New Roman" panose="02020603050405020304" pitchFamily="18" charset="0"/>
                <a:ea typeface="SimSun" panose="02010600030101010101" pitchFamily="2" charset="-122"/>
                <a:cs typeface="Mangal"/>
              </a:rPr>
              <a:t>Патриотическое направление воспитания</a:t>
            </a:r>
            <a:r>
              <a:rPr lang="ru-RU" kern="50" dirty="0" smtClean="0">
                <a:latin typeface="Arial" panose="020B0604020202020204" pitchFamily="34" charset="0"/>
                <a:ea typeface="SimSun" panose="02010600030101010101" pitchFamily="2" charset="-122"/>
                <a:cs typeface="Mangal"/>
              </a:rPr>
              <a:t/>
            </a:r>
            <a:br>
              <a:rPr lang="ru-RU" kern="50" dirty="0" smtClean="0">
                <a:latin typeface="Arial" panose="020B0604020202020204" pitchFamily="34" charset="0"/>
                <a:ea typeface="SimSun" panose="02010600030101010101" pitchFamily="2" charset="-122"/>
                <a:cs typeface="Mangal"/>
              </a:rPr>
            </a:b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Духовно-нравственное направление воспитания</a:t>
            </a:r>
            <a:r>
              <a:rPr lang="ru-RU" dirty="0" smtClean="0">
                <a:latin typeface="Calibri" panose="020F0502020204030204" pitchFamily="34" charset="0"/>
                <a:ea typeface="Times New Roman" panose="02020603050405020304" pitchFamily="18" charset="0"/>
                <a:cs typeface="Times New Roman" panose="02020603050405020304" pitchFamily="18" charset="0"/>
              </a:rPr>
              <a:t/>
            </a:r>
            <a:br>
              <a:rPr lang="ru-RU" dirty="0" smtClean="0">
                <a:latin typeface="Calibri" panose="020F0502020204030204" pitchFamily="34" charset="0"/>
                <a:ea typeface="Times New Roman" panose="02020603050405020304" pitchFamily="18" charset="0"/>
                <a:cs typeface="Times New Roman" panose="02020603050405020304" pitchFamily="18" charset="0"/>
              </a:rPr>
            </a:b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Социальное направление воспитания</a:t>
            </a:r>
            <a:r>
              <a:rPr lang="ru-RU" dirty="0" smtClean="0">
                <a:latin typeface="Calibri" panose="020F0502020204030204" pitchFamily="34" charset="0"/>
                <a:ea typeface="Times New Roman" panose="02020603050405020304" pitchFamily="18" charset="0"/>
                <a:cs typeface="Times New Roman" panose="02020603050405020304" pitchFamily="18" charset="0"/>
              </a:rPr>
              <a:t/>
            </a:r>
            <a:br>
              <a:rPr lang="ru-RU" dirty="0" smtClean="0">
                <a:latin typeface="Calibri" panose="020F0502020204030204" pitchFamily="34" charset="0"/>
                <a:ea typeface="Times New Roman" panose="02020603050405020304" pitchFamily="18" charset="0"/>
                <a:cs typeface="Times New Roman" panose="02020603050405020304" pitchFamily="18" charset="0"/>
              </a:rPr>
            </a:b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Познавательное направление воспитания</a:t>
            </a:r>
            <a:r>
              <a:rPr lang="ru-RU" dirty="0" smtClean="0">
                <a:latin typeface="Calibri" panose="020F0502020204030204" pitchFamily="34" charset="0"/>
                <a:ea typeface="Times New Roman" panose="02020603050405020304" pitchFamily="18" charset="0"/>
                <a:cs typeface="Times New Roman" panose="02020603050405020304" pitchFamily="18" charset="0"/>
              </a:rPr>
              <a:t/>
            </a:r>
            <a:br>
              <a:rPr lang="ru-RU" dirty="0" smtClean="0">
                <a:latin typeface="Calibri" panose="020F0502020204030204" pitchFamily="34" charset="0"/>
                <a:ea typeface="Times New Roman" panose="02020603050405020304" pitchFamily="18" charset="0"/>
                <a:cs typeface="Times New Roman" panose="02020603050405020304" pitchFamily="18" charset="0"/>
              </a:rPr>
            </a:b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Физическое и оздоровительное направление воспитания</a:t>
            </a:r>
            <a:r>
              <a:rPr lang="ru-RU" dirty="0" smtClean="0">
                <a:latin typeface="Calibri" panose="020F0502020204030204" pitchFamily="34" charset="0"/>
                <a:ea typeface="Times New Roman" panose="02020603050405020304" pitchFamily="18" charset="0"/>
                <a:cs typeface="Times New Roman" panose="02020603050405020304" pitchFamily="18" charset="0"/>
              </a:rPr>
              <a:t/>
            </a:r>
            <a:br>
              <a:rPr lang="ru-RU" dirty="0" smtClean="0">
                <a:latin typeface="Calibri" panose="020F0502020204030204" pitchFamily="34" charset="0"/>
                <a:ea typeface="Times New Roman" panose="02020603050405020304" pitchFamily="18" charset="0"/>
                <a:cs typeface="Times New Roman" panose="02020603050405020304" pitchFamily="18" charset="0"/>
              </a:rPr>
            </a:b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Трудовое направление воспитания</a:t>
            </a:r>
            <a:br>
              <a:rPr lang="ru-RU" dirty="0" smtClean="0">
                <a:latin typeface="Times New Roman" panose="02020603050405020304" pitchFamily="18" charset="0"/>
                <a:ea typeface="Times New Roman" panose="02020603050405020304" pitchFamily="18" charset="0"/>
                <a:cs typeface="Times New Roman" panose="02020603050405020304" pitchFamily="18" charset="0"/>
              </a:rPr>
            </a:b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Эстетическое направление воспитания</a:t>
            </a:r>
            <a:br>
              <a:rPr lang="ru-RU" dirty="0" smtClean="0">
                <a:latin typeface="Times New Roman" panose="02020603050405020304" pitchFamily="18" charset="0"/>
                <a:ea typeface="Times New Roman" panose="02020603050405020304" pitchFamily="18" charset="0"/>
                <a:cs typeface="Times New Roman" panose="02020603050405020304" pitchFamily="18" charset="0"/>
              </a:rPr>
            </a:br>
            <a:r>
              <a:rPr lang="ru-RU" b="1" dirty="0" smtClean="0">
                <a:solidFill>
                  <a:schemeClr val="accent1"/>
                </a:solidFill>
                <a:effectLst>
                  <a:outerShdw blurRad="38100" dist="38100" dir="2700000" algn="tl">
                    <a:srgbClr val="000000">
                      <a:alpha val="43137"/>
                    </a:srgbClr>
                  </a:outerShdw>
                </a:effectLst>
                <a:latin typeface="Times New Roman" panose="02020603050405020304" pitchFamily="18" charset="0"/>
              </a:rPr>
              <a:t>Концептуальные положения воспитательной системы ДОУ</a:t>
            </a:r>
            <a:r>
              <a:rPr lang="ru-RU" dirty="0" smtClean="0"/>
              <a:t/>
            </a:r>
            <a:br>
              <a:rPr lang="ru-RU" dirty="0" smtClean="0"/>
            </a:b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формирование общей культуры, духовно-нравственных ценностей, развитие физических, интеллектуальных, нравственных, эстетических и личностных качеств, формирование предпосылок учебной деятельности, сохранение и укрепление здоровья воспитанников,</a:t>
            </a:r>
            <a:r>
              <a:rPr lang="ru-RU" dirty="0" smtClean="0">
                <a:latin typeface="Calibri" panose="020F0502020204030204" pitchFamily="34" charset="0"/>
                <a:ea typeface="Times New Roman" panose="02020603050405020304" pitchFamily="18" charset="0"/>
                <a:cs typeface="Times New Roman" panose="02020603050405020304" pitchFamily="18" charset="0"/>
              </a:rPr>
              <a:t/>
            </a:r>
            <a:br>
              <a:rPr lang="ru-RU" dirty="0" smtClean="0">
                <a:latin typeface="Calibri" panose="020F0502020204030204" pitchFamily="34" charset="0"/>
                <a:ea typeface="Times New Roman" panose="02020603050405020304" pitchFamily="18" charset="0"/>
                <a:cs typeface="Times New Roman" panose="02020603050405020304" pitchFamily="18" charset="0"/>
              </a:rPr>
            </a:b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создание комфортных, безопасных условий для  всестороннего развития, воспитания детей, их успешной социализации, </a:t>
            </a:r>
            <a:r>
              <a:rPr lang="ru-RU" dirty="0" smtClean="0">
                <a:latin typeface="Calibri" panose="020F0502020204030204" pitchFamily="34" charset="0"/>
                <a:ea typeface="Times New Roman" panose="02020603050405020304" pitchFamily="18" charset="0"/>
                <a:cs typeface="Times New Roman" panose="02020603050405020304" pitchFamily="18" charset="0"/>
              </a:rPr>
              <a:t/>
            </a:r>
            <a:br>
              <a:rPr lang="ru-RU" dirty="0" smtClean="0">
                <a:latin typeface="Calibri" panose="020F0502020204030204" pitchFamily="34" charset="0"/>
                <a:ea typeface="Times New Roman" panose="02020603050405020304" pitchFamily="18" charset="0"/>
                <a:cs typeface="Times New Roman" panose="02020603050405020304" pitchFamily="18" charset="0"/>
              </a:rPr>
            </a:b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сплочение и консолидация коллектива ДОО, укрепление социальной солидарности, повышение доверия личности, к жизни в России, согражданам, коллегам, обществу, настоящему и будущему малой Родины, Российской Федерации, на основе базовых ценностей Российского гражданского общества и развитие у подрастающего поколения навыков позитивной социализации</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42852"/>
            <a:ext cx="8686800" cy="838200"/>
          </a:xfrm>
        </p:spPr>
        <p:txBody>
          <a:bodyPr>
            <a:normAutofit/>
          </a:bodyPr>
          <a:lstStyle/>
          <a:p>
            <a:pPr algn="ctr"/>
            <a:r>
              <a:rPr lang="ru-RU" sz="2400" b="1" dirty="0" smtClean="0"/>
              <a:t> </a:t>
            </a:r>
            <a:r>
              <a:rPr lang="ru-RU" sz="2400" b="1" dirty="0" smtClean="0"/>
              <a:t>часть (вариативная часть), формируемая участниками образовательного процесса</a:t>
            </a:r>
            <a:r>
              <a:rPr lang="ru-RU" sz="2400" dirty="0" smtClean="0"/>
              <a:t>.</a:t>
            </a:r>
            <a:endParaRPr lang="ru-RU" sz="2400" dirty="0"/>
          </a:p>
        </p:txBody>
      </p:sp>
      <p:sp>
        <p:nvSpPr>
          <p:cNvPr id="3" name="Содержимое 2"/>
          <p:cNvSpPr>
            <a:spLocks noGrp="1"/>
          </p:cNvSpPr>
          <p:nvPr>
            <p:ph idx="1"/>
          </p:nvPr>
        </p:nvSpPr>
        <p:spPr>
          <a:xfrm>
            <a:off x="304800" y="1142984"/>
            <a:ext cx="8686800" cy="4937141"/>
          </a:xfrm>
        </p:spPr>
        <p:txBody>
          <a:bodyPr>
            <a:normAutofit fontScale="70000" lnSpcReduction="20000"/>
          </a:bodyPr>
          <a:lstStyle/>
          <a:p>
            <a:pPr lvl="0">
              <a:buNone/>
            </a:pPr>
            <a:r>
              <a:rPr lang="ru-RU" dirty="0" smtClean="0">
                <a:solidFill>
                  <a:srgbClr val="002060"/>
                </a:solidFill>
              </a:rPr>
              <a:t>П</a:t>
            </a:r>
            <a:r>
              <a:rPr lang="ru-RU" dirty="0" smtClean="0">
                <a:solidFill>
                  <a:srgbClr val="002060"/>
                </a:solidFill>
              </a:rPr>
              <a:t>редставлена</a:t>
            </a:r>
            <a:r>
              <a:rPr lang="ru-RU" b="1" dirty="0" smtClean="0">
                <a:solidFill>
                  <a:srgbClr val="002060"/>
                </a:solidFill>
              </a:rPr>
              <a:t> авторской программой:</a:t>
            </a:r>
            <a:endParaRPr lang="ru-RU" sz="4400" b="1" dirty="0" smtClean="0">
              <a:solidFill>
                <a:srgbClr val="002060"/>
              </a:solidFill>
            </a:endParaRPr>
          </a:p>
          <a:p>
            <a:pPr lvl="0">
              <a:buNone/>
            </a:pPr>
            <a:r>
              <a:rPr lang="ru-RU" i="1" dirty="0" smtClean="0"/>
              <a:t>образовательной </a:t>
            </a:r>
            <a:r>
              <a:rPr lang="ru-RU" i="1" dirty="0" smtClean="0"/>
              <a:t>программой «Край </a:t>
            </a:r>
            <a:r>
              <a:rPr lang="ru-RU" i="1" dirty="0" err="1" smtClean="0"/>
              <a:t>Верхневолжья</a:t>
            </a:r>
            <a:r>
              <a:rPr lang="ru-RU" i="1" dirty="0" smtClean="0"/>
              <a:t>», </a:t>
            </a:r>
            <a:r>
              <a:rPr lang="ru-RU" i="1" dirty="0" smtClean="0"/>
              <a:t>разработанной с учетом специфики региональных особенностей Тверской области, авторы: коллектив МБДОУ «Детский сад №2»;</a:t>
            </a:r>
            <a:endParaRPr lang="ru-RU" dirty="0" smtClean="0"/>
          </a:p>
          <a:p>
            <a:pPr>
              <a:buNone/>
            </a:pPr>
            <a:r>
              <a:rPr lang="ru-RU" i="1" dirty="0" smtClean="0"/>
              <a:t>Содержание Программы обеспечивает развитие </a:t>
            </a:r>
            <a:r>
              <a:rPr lang="ru-RU" i="1" dirty="0" smtClean="0"/>
              <a:t>личности, мотивации </a:t>
            </a:r>
            <a:r>
              <a:rPr lang="ru-RU" i="1" dirty="0" smtClean="0"/>
              <a:t>и способностей детей в различных видах деятельности и охватывает следующие структурные единицы, представляющие определенные направления развития и образования детей (далее — образовательные области):</a:t>
            </a:r>
            <a:endParaRPr lang="ru-RU" dirty="0" smtClean="0"/>
          </a:p>
          <a:p>
            <a:pPr lvl="0"/>
            <a:r>
              <a:rPr lang="ru-RU" i="1" dirty="0" smtClean="0"/>
              <a:t>социально-коммуникативное развитие;</a:t>
            </a:r>
            <a:endParaRPr lang="ru-RU" dirty="0" smtClean="0"/>
          </a:p>
          <a:p>
            <a:pPr lvl="0"/>
            <a:r>
              <a:rPr lang="ru-RU" i="1" dirty="0" smtClean="0"/>
              <a:t>познавательное развитие;</a:t>
            </a:r>
            <a:endParaRPr lang="ru-RU" dirty="0" smtClean="0"/>
          </a:p>
          <a:p>
            <a:pPr lvl="0"/>
            <a:r>
              <a:rPr lang="ru-RU" i="1" dirty="0" smtClean="0"/>
              <a:t>речевое развитие;</a:t>
            </a:r>
            <a:endParaRPr lang="ru-RU" dirty="0" smtClean="0"/>
          </a:p>
          <a:p>
            <a:pPr lvl="0"/>
            <a:r>
              <a:rPr lang="ru-RU" i="1" dirty="0" smtClean="0"/>
              <a:t>художественно-эстетическое развитие;</a:t>
            </a:r>
            <a:endParaRPr lang="ru-RU" dirty="0" smtClean="0"/>
          </a:p>
          <a:p>
            <a:pPr lvl="0"/>
            <a:r>
              <a:rPr lang="ru-RU" i="1" dirty="0" smtClean="0"/>
              <a:t>физическое развитие.</a:t>
            </a:r>
            <a:endParaRPr lang="ru-RU" dirty="0" smtClean="0"/>
          </a:p>
          <a:p>
            <a:pPr lvl="0">
              <a:lnSpc>
                <a:spcPct val="120000"/>
              </a:lnSpc>
              <a:buFont typeface="Wingdings" pitchFamily="2" charset="2"/>
              <a:buChar char="v"/>
            </a:pP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686800" cy="838200"/>
          </a:xfrm>
        </p:spPr>
        <p:txBody>
          <a:bodyPr>
            <a:normAutofit/>
          </a:bodyPr>
          <a:lstStyle/>
          <a:p>
            <a:pPr algn="ctr"/>
            <a:r>
              <a:rPr lang="ru-RU" sz="2800" b="1" dirty="0" smtClean="0"/>
              <a:t>Содержание  организационного раздела:</a:t>
            </a:r>
            <a:endParaRPr lang="ru-RU" sz="2800" dirty="0"/>
          </a:p>
        </p:txBody>
      </p:sp>
      <p:sp>
        <p:nvSpPr>
          <p:cNvPr id="3" name="Содержимое 2"/>
          <p:cNvSpPr>
            <a:spLocks noGrp="1"/>
          </p:cNvSpPr>
          <p:nvPr>
            <p:ph idx="1"/>
          </p:nvPr>
        </p:nvSpPr>
        <p:spPr/>
        <p:txBody>
          <a:bodyPr>
            <a:normAutofit fontScale="70000" lnSpcReduction="20000"/>
          </a:bodyPr>
          <a:lstStyle/>
          <a:p>
            <a:pPr algn="just">
              <a:buNone/>
            </a:pPr>
            <a:r>
              <a:rPr lang="ru-RU" b="1" dirty="0" smtClean="0">
                <a:solidFill>
                  <a:schemeClr val="accent2"/>
                </a:solidFill>
              </a:rPr>
              <a:t>Организационный раздел </a:t>
            </a:r>
            <a:r>
              <a:rPr lang="ru-RU" b="1" dirty="0" smtClean="0"/>
              <a:t>включает в себя:</a:t>
            </a:r>
          </a:p>
          <a:p>
            <a:pPr lvl="0"/>
            <a:r>
              <a:rPr lang="ru-RU" dirty="0" smtClean="0"/>
              <a:t>психолого-педагогические условия реализации Программы;</a:t>
            </a:r>
          </a:p>
          <a:p>
            <a:pPr lvl="0"/>
            <a:r>
              <a:rPr lang="ru-RU" dirty="0" smtClean="0"/>
              <a:t>особенности организации развивающей предметно-пространственной среды;</a:t>
            </a:r>
          </a:p>
          <a:p>
            <a:pPr lvl="0"/>
            <a:r>
              <a:rPr lang="ru-RU" dirty="0" smtClean="0"/>
              <a:t>материально-техническое обеспечение Программы и обеспеченность методическими материалами и средствами обучения и воспитания;</a:t>
            </a:r>
          </a:p>
          <a:p>
            <a:pPr lvl="0"/>
            <a:r>
              <a:rPr lang="ru-RU" dirty="0" smtClean="0"/>
              <a:t>примерный перечень литературных, музыкальных, художественных, анимационных произведений для реализации Программы;</a:t>
            </a:r>
          </a:p>
          <a:p>
            <a:pPr lvl="0"/>
            <a:r>
              <a:rPr lang="ru-RU" dirty="0" smtClean="0"/>
              <a:t>кадровое обеспечение;</a:t>
            </a:r>
          </a:p>
          <a:p>
            <a:pPr lvl="0"/>
            <a:r>
              <a:rPr lang="ru-RU" dirty="0" smtClean="0"/>
              <a:t>режим и распорядок дня в возрастных группах;</a:t>
            </a:r>
          </a:p>
          <a:p>
            <a:r>
              <a:rPr lang="ru-RU" dirty="0" smtClean="0"/>
              <a:t>календарный план воспитательной работы</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714356"/>
            <a:ext cx="8143932" cy="2677656"/>
          </a:xfrm>
          <a:prstGeom prst="rect">
            <a:avLst/>
          </a:prstGeom>
          <a:noFill/>
        </p:spPr>
        <p:txBody>
          <a:bodyPr wrap="square" rtlCol="0">
            <a:spAutoFit/>
          </a:bodyPr>
          <a:lstStyle/>
          <a:p>
            <a:pPr algn="ctr">
              <a:buNone/>
            </a:pPr>
            <a:r>
              <a:rPr lang="ru-RU" sz="2000" b="1" dirty="0" smtClean="0">
                <a:solidFill>
                  <a:schemeClr val="accent6"/>
                </a:solidFill>
              </a:rPr>
              <a:t>Более подробную информацию об</a:t>
            </a:r>
            <a:r>
              <a:rPr lang="ru-RU" sz="2000" b="1" dirty="0" smtClean="0"/>
              <a:t> </a:t>
            </a:r>
          </a:p>
          <a:p>
            <a:pPr algn="ctr">
              <a:buNone/>
            </a:pPr>
            <a:r>
              <a:rPr lang="ru-RU" sz="2000" b="1" dirty="0" smtClean="0">
                <a:solidFill>
                  <a:srgbClr val="660033"/>
                </a:solidFill>
                <a:cs typeface="Times New Roman" pitchFamily="18" charset="0"/>
              </a:rPr>
              <a:t>образовательной  программе </a:t>
            </a:r>
            <a:r>
              <a:rPr lang="ru-RU" sz="2000" b="1" smtClean="0">
                <a:solidFill>
                  <a:srgbClr val="660033"/>
                </a:solidFill>
                <a:cs typeface="Times New Roman" pitchFamily="18" charset="0"/>
              </a:rPr>
              <a:t>дошкольного образования</a:t>
            </a:r>
            <a:endParaRPr lang="ru-RU" sz="2000" dirty="0" smtClean="0">
              <a:solidFill>
                <a:srgbClr val="660033"/>
              </a:solidFill>
              <a:cs typeface="Times New Roman" pitchFamily="18" charset="0"/>
            </a:endParaRPr>
          </a:p>
          <a:p>
            <a:pPr algn="ctr" fontAlgn="base"/>
            <a:r>
              <a:rPr lang="ru-RU" sz="2000" b="1" dirty="0" smtClean="0">
                <a:solidFill>
                  <a:srgbClr val="660033"/>
                </a:solidFill>
                <a:cs typeface="Times New Roman" pitchFamily="18" charset="0"/>
              </a:rPr>
              <a:t>МБДОУ «Детский сад №2»</a:t>
            </a:r>
          </a:p>
          <a:p>
            <a:pPr algn="ctr" fontAlgn="base"/>
            <a:r>
              <a:rPr lang="ru-RU" b="1" dirty="0">
                <a:solidFill>
                  <a:srgbClr val="660033"/>
                </a:solidFill>
                <a:latin typeface="Times New Roman" pitchFamily="18" charset="0"/>
                <a:cs typeface="Times New Roman" pitchFamily="18" charset="0"/>
              </a:rPr>
              <a:t>Вы можете найти на официальном сайте дошкольного учреждения по  </a:t>
            </a:r>
            <a:r>
              <a:rPr lang="ru-RU" b="1" dirty="0" smtClean="0">
                <a:solidFill>
                  <a:srgbClr val="660033"/>
                </a:solidFill>
                <a:latin typeface="Times New Roman" pitchFamily="18" charset="0"/>
                <a:cs typeface="Times New Roman" pitchFamily="18" charset="0"/>
              </a:rPr>
              <a:t>адресу: </a:t>
            </a:r>
            <a:r>
              <a:rPr lang="ru-RU" u="sng" dirty="0" smtClean="0">
                <a:hlinkClick r:id="rId2"/>
              </a:rPr>
              <a:t>http://дс2-вв.рф/</a:t>
            </a:r>
            <a:endParaRPr lang="ru-RU" dirty="0" smtClean="0"/>
          </a:p>
          <a:p>
            <a:pPr algn="ctr" fontAlgn="base">
              <a:buNone/>
            </a:pPr>
            <a:r>
              <a:rPr lang="ru-RU" b="1" dirty="0" smtClean="0"/>
              <a:t>в </a:t>
            </a:r>
            <a:r>
              <a:rPr lang="ru-RU" b="1" dirty="0"/>
              <a:t>разделе</a:t>
            </a:r>
            <a:r>
              <a:rPr lang="ru-RU" dirty="0"/>
              <a:t>  </a:t>
            </a:r>
            <a:r>
              <a:rPr lang="ru-RU" dirty="0">
                <a:hlinkClick r:id="rId3"/>
              </a:rPr>
              <a:t>«Сведения об образовательной </a:t>
            </a:r>
            <a:r>
              <a:rPr lang="ru-RU" dirty="0" smtClean="0">
                <a:hlinkClick r:id="rId3"/>
              </a:rPr>
              <a:t>организации</a:t>
            </a:r>
            <a:r>
              <a:rPr lang="ru-RU" dirty="0" smtClean="0">
                <a:solidFill>
                  <a:srgbClr val="FF0000"/>
                </a:solidFill>
              </a:rPr>
              <a:t>»</a:t>
            </a:r>
            <a:endParaRPr lang="ru-RU" dirty="0">
              <a:solidFill>
                <a:srgbClr val="FF0000"/>
              </a:solidFill>
              <a:latin typeface="Times New Roman" pitchFamily="18" charset="0"/>
              <a:cs typeface="Times New Roman" pitchFamily="18" charset="0"/>
              <a:hlinkClick r:id="rId4"/>
            </a:endParaRPr>
          </a:p>
          <a:p>
            <a:pPr algn="ctr" fontAlgn="base">
              <a:buNone/>
            </a:pPr>
            <a:r>
              <a:rPr lang="ru-RU" sz="3600" b="1" dirty="0" smtClean="0">
                <a:solidFill>
                  <a:schemeClr val="accent4"/>
                </a:solidFill>
                <a:latin typeface="Times New Roman" pitchFamily="18" charset="0"/>
                <a:cs typeface="Times New Roman" pitchFamily="18" charset="0"/>
                <a:hlinkClick r:id="rId4"/>
              </a:rPr>
              <a:t>Спасибо за внимание!</a:t>
            </a:r>
          </a:p>
          <a:p>
            <a:endParaRPr lang="ru-RU" dirty="0"/>
          </a:p>
        </p:txBody>
      </p:sp>
      <p:pic>
        <p:nvPicPr>
          <p:cNvPr id="1026" name="Picture 2" descr="https://www.beluo31.ru/wp-content/uploads/2021/01/izmenenie-lgotnogo-pervoocherednogo-zachisleniya-detey-v-mdou-s-2021-goda.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14348" y="2953565"/>
            <a:ext cx="7808870" cy="390443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smtClean="0"/>
              <a:t>Цель Программы</a:t>
            </a:r>
            <a:endParaRPr lang="ru-RU" dirty="0"/>
          </a:p>
        </p:txBody>
      </p:sp>
      <p:sp>
        <p:nvSpPr>
          <p:cNvPr id="3" name="TextBox 2"/>
          <p:cNvSpPr txBox="1"/>
          <p:nvPr/>
        </p:nvSpPr>
        <p:spPr>
          <a:xfrm>
            <a:off x="428596" y="1357298"/>
            <a:ext cx="8286808" cy="5632311"/>
          </a:xfrm>
          <a:prstGeom prst="rect">
            <a:avLst/>
          </a:prstGeom>
          <a:noFill/>
        </p:spPr>
        <p:txBody>
          <a:bodyPr wrap="square" rtlCol="0">
            <a:spAutoFit/>
          </a:bodyPr>
          <a:lstStyle/>
          <a:p>
            <a:pPr lvl="0"/>
            <a:r>
              <a:rPr lang="ru-RU" dirty="0" smtClean="0">
                <a:solidFill>
                  <a:srgbClr val="000000"/>
                </a:solidFill>
                <a:latin typeface="Calibri" pitchFamily="34" charset="0"/>
                <a:ea typeface="Times New Roman" pitchFamily="18" charset="0"/>
                <a:cs typeface="Times New Roman" pitchFamily="18" charset="0"/>
              </a:rPr>
              <a:t>       Образовательная </a:t>
            </a:r>
            <a:r>
              <a:rPr lang="ru-RU" dirty="0" smtClean="0">
                <a:solidFill>
                  <a:srgbClr val="000000"/>
                </a:solidFill>
                <a:latin typeface="Calibri" pitchFamily="34" charset="0"/>
                <a:ea typeface="Times New Roman" pitchFamily="18" charset="0"/>
                <a:cs typeface="Times New Roman" pitchFamily="18" charset="0"/>
              </a:rPr>
              <a:t>программа дошкольного образования (далее — Программа) разработана в соответствии с требованиями Федерального государственного образовательного стандарта (ФГОС ДО), утвержденного приказом </a:t>
            </a:r>
            <a:r>
              <a:rPr lang="ru-RU" dirty="0" err="1" smtClean="0">
                <a:solidFill>
                  <a:srgbClr val="000000"/>
                </a:solidFill>
                <a:latin typeface="Calibri" pitchFamily="34" charset="0"/>
                <a:ea typeface="Times New Roman" pitchFamily="18" charset="0"/>
                <a:cs typeface="Times New Roman" pitchFamily="18" charset="0"/>
              </a:rPr>
              <a:t>Минобрнауки</a:t>
            </a:r>
            <a:r>
              <a:rPr lang="ru-RU" dirty="0" smtClean="0">
                <a:solidFill>
                  <a:srgbClr val="000000"/>
                </a:solidFill>
                <a:latin typeface="Calibri" pitchFamily="34" charset="0"/>
                <a:ea typeface="Times New Roman" pitchFamily="18" charset="0"/>
                <a:cs typeface="Times New Roman" pitchFamily="18" charset="0"/>
              </a:rPr>
              <a:t> от 17.10.2013 № 1155 (далее — ФГОС ДО), и Федеральной образовательной программы дошкольного образования (ФОП ДО), утвержденной приказом </a:t>
            </a:r>
            <a:r>
              <a:rPr lang="ru-RU" dirty="0" err="1" smtClean="0">
                <a:solidFill>
                  <a:srgbClr val="000000"/>
                </a:solidFill>
                <a:latin typeface="Calibri" pitchFamily="34" charset="0"/>
                <a:ea typeface="Times New Roman" pitchFamily="18" charset="0"/>
                <a:cs typeface="Times New Roman" pitchFamily="18" charset="0"/>
              </a:rPr>
              <a:t>Минпросвещения</a:t>
            </a:r>
            <a:r>
              <a:rPr lang="ru-RU" dirty="0" smtClean="0">
                <a:solidFill>
                  <a:srgbClr val="000000"/>
                </a:solidFill>
                <a:latin typeface="Calibri" pitchFamily="34" charset="0"/>
                <a:ea typeface="Times New Roman" pitchFamily="18" charset="0"/>
                <a:cs typeface="Times New Roman" pitchFamily="18" charset="0"/>
              </a:rPr>
              <a:t> от 25.11.2022 № </a:t>
            </a:r>
            <a:r>
              <a:rPr lang="ru-RU" dirty="0" smtClean="0">
                <a:solidFill>
                  <a:srgbClr val="000000"/>
                </a:solidFill>
                <a:latin typeface="Calibri" pitchFamily="34" charset="0"/>
                <a:ea typeface="Times New Roman" pitchFamily="18" charset="0"/>
                <a:cs typeface="Times New Roman" pitchFamily="18" charset="0"/>
              </a:rPr>
              <a:t>1028 и </a:t>
            </a:r>
            <a:r>
              <a:rPr lang="ru-RU" dirty="0" smtClean="0">
                <a:solidFill>
                  <a:srgbClr val="000000"/>
                </a:solidFill>
                <a:latin typeface="Calibri" pitchFamily="34" charset="0"/>
                <a:ea typeface="Times New Roman" pitchFamily="18" charset="0"/>
                <a:cs typeface="Times New Roman" pitchFamily="18" charset="0"/>
              </a:rPr>
              <a:t>(далее — ФОП ДО).</a:t>
            </a:r>
            <a:endParaRPr lang="ru-RU" sz="2800" dirty="0" smtClean="0">
              <a:latin typeface="Arial" pitchFamily="34" charset="0"/>
              <a:cs typeface="Arial" pitchFamily="34" charset="0"/>
            </a:endParaRPr>
          </a:p>
          <a:p>
            <a:endParaRPr lang="ru-RU" b="1" dirty="0" smtClean="0"/>
          </a:p>
          <a:p>
            <a:r>
              <a:rPr lang="ru-RU" b="1" dirty="0" smtClean="0"/>
              <a:t>Цель </a:t>
            </a:r>
            <a:r>
              <a:rPr lang="ru-RU" b="1" dirty="0" smtClean="0"/>
              <a:t>Программы</a:t>
            </a:r>
            <a:r>
              <a:rPr lang="ru-RU" dirty="0" smtClean="0"/>
              <a:t>:</a:t>
            </a:r>
          </a:p>
          <a:p>
            <a:r>
              <a:rPr lang="ru-RU" dirty="0" smtClean="0"/>
              <a:t>•	</a:t>
            </a:r>
            <a:r>
              <a:rPr lang="ru-RU" dirty="0" smtClean="0"/>
              <a:t>Разностороннее развитие ребёнка в период дошкольного детства с учётом возрастных и индивидуальных особенностей на основе духовно-нравственных ценностей российского народа, исторических и национально-культурных традиций.</a:t>
            </a:r>
          </a:p>
          <a:p>
            <a:r>
              <a:rPr lang="ru-RU" dirty="0" smtClean="0"/>
              <a:t>           К </a:t>
            </a:r>
            <a:r>
              <a:rPr lang="ru-RU" dirty="0" smtClean="0"/>
              <a:t>традиционным российским духовно-нравственным ценностям относятся, прежде всего, жизнь, достоинство, права и свободы человека, патриотизм, гражданственность, служение Отечеству и ответственность за его судьбу,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ЗАДАЧИ</a:t>
            </a:r>
            <a:r>
              <a:rPr lang="ru-RU" b="1" dirty="0" smtClean="0"/>
              <a:t> </a:t>
            </a:r>
            <a:r>
              <a:rPr lang="ru-RU" b="1" dirty="0" smtClean="0"/>
              <a:t>программы</a:t>
            </a:r>
            <a:endParaRPr lang="ru-RU" dirty="0"/>
          </a:p>
        </p:txBody>
      </p:sp>
      <p:sp>
        <p:nvSpPr>
          <p:cNvPr id="4" name="TextBox 3"/>
          <p:cNvSpPr txBox="1"/>
          <p:nvPr/>
        </p:nvSpPr>
        <p:spPr>
          <a:xfrm>
            <a:off x="285720" y="1500174"/>
            <a:ext cx="8572560" cy="4893647"/>
          </a:xfrm>
          <a:prstGeom prst="rect">
            <a:avLst/>
          </a:prstGeom>
          <a:noFill/>
        </p:spPr>
        <p:txBody>
          <a:bodyPr wrap="square" rtlCol="0">
            <a:spAutoFit/>
          </a:bodyPr>
          <a:lstStyle/>
          <a:p>
            <a:pPr lvl="0">
              <a:buFont typeface="Arial" pitchFamily="34" charset="0"/>
              <a:buChar char="•"/>
            </a:pPr>
            <a:r>
              <a:rPr lang="ru-RU" sz="1400" dirty="0" smtClean="0"/>
              <a:t>обеспечить единое содержание ДО и планируемых результатов освоения образовательной программы ДО;</a:t>
            </a:r>
          </a:p>
          <a:p>
            <a:pPr lvl="0">
              <a:buFont typeface="Arial" pitchFamily="34" charset="0"/>
              <a:buChar char="•"/>
            </a:pPr>
            <a:r>
              <a:rPr lang="ru-RU" sz="1400" dirty="0" smtClean="0"/>
              <a:t>приобщить детей к базовым ценностям российского народа — жизнь, достоинство, права и свободы человека, патриотизм, гражданственность,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 создание условий для формирования ценностного отношения к окружающему миру, становления опыта действий и поступков на основе осмысления ценностей;</a:t>
            </a:r>
          </a:p>
          <a:p>
            <a:pPr lvl="0">
              <a:buFont typeface="Arial" pitchFamily="34" charset="0"/>
              <a:buChar char="•"/>
            </a:pPr>
            <a:r>
              <a:rPr lang="ru-RU" sz="1400" dirty="0" smtClean="0"/>
              <a:t>структурировать содержание образовательной деятельности на основе учета возрастных и индивидуальных особенностей развития;</a:t>
            </a:r>
          </a:p>
          <a:p>
            <a:pPr lvl="0">
              <a:buFont typeface="Arial" pitchFamily="34" charset="0"/>
              <a:buChar char="•"/>
            </a:pPr>
            <a:r>
              <a:rPr lang="ru-RU" sz="1400" dirty="0" smtClean="0"/>
              <a:t>создать условия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a:t>
            </a:r>
          </a:p>
          <a:p>
            <a:pPr lvl="0">
              <a:buFont typeface="Arial" pitchFamily="34" charset="0"/>
              <a:buChar char="•"/>
            </a:pPr>
            <a:r>
              <a:rPr lang="ru-RU" sz="1400" dirty="0" smtClean="0"/>
              <a:t>обеспечить охрану и укрепление физического и психического здоровья детей, в том числе их эмоционального благополучия;</a:t>
            </a:r>
          </a:p>
          <a:p>
            <a:pPr lvl="0">
              <a:buFont typeface="Arial" pitchFamily="34" charset="0"/>
              <a:buChar char="•"/>
            </a:pPr>
            <a:r>
              <a:rPr lang="ru-RU" sz="1400" dirty="0" smtClean="0"/>
              <a:t>обеспечить развитие физических, личностных, нравственных качеств и основ патриотизма, интеллектуальных и художественно-творческих способностей ребенка, его инициативности, самостоятельности и ответственности;</a:t>
            </a:r>
          </a:p>
          <a:p>
            <a:pPr lvl="0">
              <a:buFont typeface="Arial" pitchFamily="34" charset="0"/>
              <a:buChar char="•"/>
            </a:pPr>
            <a:r>
              <a:rPr lang="ru-RU" sz="1400" dirty="0" smtClean="0"/>
              <a:t>обеспечить психолого-педагогическую поддержку семьи и повышение компетентности родителей в вопросах воспитания, обучения и развития, охраны и укрепления здоровья детей, обеспечения их безопасности;</a:t>
            </a:r>
          </a:p>
          <a:p>
            <a:pPr lvl="0">
              <a:buFont typeface="Arial" pitchFamily="34" charset="0"/>
              <a:buChar char="•"/>
            </a:pPr>
            <a:r>
              <a:rPr lang="ru-RU" sz="1400" dirty="0" smtClean="0"/>
              <a:t>обеспечить достижение детьми на этапе завершения ДО уровня развития, необходимого и достаточного для успешного освоения ими образовательных программ начального общего образования.</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ОСОБЕННОСТИ </a:t>
            </a:r>
            <a:r>
              <a:rPr lang="ru-RU" b="1" dirty="0" smtClean="0"/>
              <a:t>программы</a:t>
            </a:r>
            <a:endParaRPr lang="ru-RU" dirty="0"/>
          </a:p>
        </p:txBody>
      </p:sp>
      <p:sp>
        <p:nvSpPr>
          <p:cNvPr id="3" name="TextBox 2"/>
          <p:cNvSpPr txBox="1"/>
          <p:nvPr/>
        </p:nvSpPr>
        <p:spPr>
          <a:xfrm>
            <a:off x="500034" y="1428736"/>
            <a:ext cx="8143931" cy="5201424"/>
          </a:xfrm>
          <a:prstGeom prst="rect">
            <a:avLst/>
          </a:prstGeom>
          <a:noFill/>
        </p:spPr>
        <p:txBody>
          <a:bodyPr wrap="square" rtlCol="0">
            <a:spAutoFit/>
          </a:bodyPr>
          <a:lstStyle/>
          <a:p>
            <a:pPr>
              <a:buFont typeface="Wingdings" pitchFamily="2" charset="2"/>
              <a:buChar char="v"/>
            </a:pPr>
            <a:r>
              <a:rPr lang="ru-RU" sz="1600" dirty="0" smtClean="0"/>
              <a:t>Программа разработана и утверждена Организацией самостоятельно в соответствии с основными нормативно-правовыми документами по дошкольному воспитанию</a:t>
            </a:r>
            <a:r>
              <a:rPr lang="ru-RU" sz="1600" b="1" dirty="0" smtClean="0"/>
              <a:t> </a:t>
            </a:r>
            <a:r>
              <a:rPr lang="ru-RU" sz="1600" dirty="0" smtClean="0"/>
              <a:t>и  социальным заказом  населения.</a:t>
            </a:r>
          </a:p>
          <a:p>
            <a:pPr>
              <a:buFont typeface="Wingdings" pitchFamily="2" charset="2"/>
              <a:buChar char="v"/>
            </a:pPr>
            <a:r>
              <a:rPr lang="ru-RU" sz="1600" dirty="0" smtClean="0"/>
              <a:t>Программа обеспечивает развитие детей в возрасте от 1 года  и до прекращения образовательных отношений, при создании соответствующих условий - от 2 месяцев (от 2 месяцев  до 8 лет)  способствует развитию личности, мотивации и способностей в различных видах деятельности, и охватывает следующие структурные единицы, представляющие определенные направления развития и образования воспитанников (далее - образовательные области):</a:t>
            </a:r>
          </a:p>
          <a:p>
            <a:pPr lvl="1">
              <a:buFont typeface="Wingdings" pitchFamily="2" charset="2"/>
              <a:buChar char="v"/>
            </a:pPr>
            <a:r>
              <a:rPr lang="ru-RU" dirty="0"/>
              <a:t>социально-коммуникативное развитие;</a:t>
            </a:r>
          </a:p>
          <a:p>
            <a:pPr lvl="1">
              <a:buFont typeface="Wingdings" pitchFamily="2" charset="2"/>
              <a:buChar char="v"/>
            </a:pPr>
            <a:r>
              <a:rPr lang="ru-RU" dirty="0"/>
              <a:t>познавательное развитие;</a:t>
            </a:r>
          </a:p>
          <a:p>
            <a:pPr lvl="1">
              <a:buFont typeface="Wingdings" pitchFamily="2" charset="2"/>
              <a:buChar char="v"/>
            </a:pPr>
            <a:r>
              <a:rPr lang="ru-RU" dirty="0"/>
              <a:t>речевое развитие;</a:t>
            </a:r>
          </a:p>
          <a:p>
            <a:pPr lvl="1">
              <a:buFont typeface="Wingdings" pitchFamily="2" charset="2"/>
              <a:buChar char="v"/>
            </a:pPr>
            <a:r>
              <a:rPr lang="ru-RU" dirty="0"/>
              <a:t>художественно-эстетическое развитие;</a:t>
            </a:r>
          </a:p>
          <a:p>
            <a:pPr lvl="1">
              <a:buFont typeface="Wingdings" pitchFamily="2" charset="2"/>
              <a:buChar char="v"/>
            </a:pPr>
            <a:r>
              <a:rPr lang="ru-RU" dirty="0"/>
              <a:t>физическое развитие.</a:t>
            </a:r>
          </a:p>
          <a:p>
            <a:pPr>
              <a:buFont typeface="Wingdings" pitchFamily="2" charset="2"/>
              <a:buChar char="v"/>
            </a:pPr>
            <a:r>
              <a:rPr lang="ru-RU" sz="1600" dirty="0" smtClean="0"/>
              <a:t>Программа реализуется на государственном языке Российской Федерации (русский).    </a:t>
            </a:r>
          </a:p>
          <a:p>
            <a:pPr>
              <a:buFont typeface="Wingdings" pitchFamily="2" charset="2"/>
              <a:buChar char="v"/>
            </a:pPr>
            <a:r>
              <a:rPr lang="ru-RU" sz="1600" dirty="0" smtClean="0"/>
              <a:t>Программа включает обязательную часть и часть, формируемую участниками образовательных отношений. Обе части являются взаимодополняющими и необходимыми с точки зрения реализации требований Федерального государственного образовательного стандарта дошкольного образования (далее – ФГОС ДО).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1538" y="500042"/>
            <a:ext cx="742955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В соответствии с требованиями ФГОС ДО </a:t>
            </a:r>
          </a:p>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программа состоит из двух частей:</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Прямоугольник 2"/>
          <p:cNvSpPr/>
          <p:nvPr/>
        </p:nvSpPr>
        <p:spPr>
          <a:xfrm>
            <a:off x="1643042" y="2357430"/>
            <a:ext cx="65722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rPr>
              <a:t>Обязательная часть </a:t>
            </a:r>
          </a:p>
          <a:p>
            <a:pPr algn="ctr"/>
            <a:r>
              <a:rPr lang="ru-RU" b="1" dirty="0" smtClean="0">
                <a:solidFill>
                  <a:srgbClr val="002060"/>
                </a:solidFill>
              </a:rPr>
              <a:t>(объем не менее 60% от её общего объёма)</a:t>
            </a:r>
            <a:endParaRPr lang="ru-RU" b="1" dirty="0">
              <a:solidFill>
                <a:srgbClr val="002060"/>
              </a:solidFill>
            </a:endParaRPr>
          </a:p>
        </p:txBody>
      </p:sp>
      <p:sp>
        <p:nvSpPr>
          <p:cNvPr id="4" name="Прямоугольник 3"/>
          <p:cNvSpPr/>
          <p:nvPr/>
        </p:nvSpPr>
        <p:spPr>
          <a:xfrm>
            <a:off x="2428860" y="4214818"/>
            <a:ext cx="5072098"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rPr>
              <a:t>Вариативная часть</a:t>
            </a:r>
          </a:p>
          <a:p>
            <a:pPr algn="ctr"/>
            <a:r>
              <a:rPr lang="ru-RU" b="1" dirty="0" smtClean="0">
                <a:solidFill>
                  <a:srgbClr val="002060"/>
                </a:solidFill>
              </a:rPr>
              <a:t> (часть, формируемая участниками образовательных отношений) </a:t>
            </a:r>
          </a:p>
          <a:p>
            <a:pPr algn="ctr"/>
            <a:r>
              <a:rPr lang="ru-RU" b="1" dirty="0" smtClean="0">
                <a:solidFill>
                  <a:srgbClr val="002060"/>
                </a:solidFill>
              </a:rPr>
              <a:t>– не более 40%</a:t>
            </a:r>
            <a:endParaRPr lang="ru-RU" b="1" dirty="0">
              <a:solidFill>
                <a:srgbClr val="002060"/>
              </a:solidFill>
            </a:endParaRPr>
          </a:p>
        </p:txBody>
      </p:sp>
      <p:sp>
        <p:nvSpPr>
          <p:cNvPr id="5" name="Стрелка вниз 4"/>
          <p:cNvSpPr/>
          <p:nvPr/>
        </p:nvSpPr>
        <p:spPr>
          <a:xfrm>
            <a:off x="4643438" y="1428736"/>
            <a:ext cx="484632"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4643438" y="3286124"/>
            <a:ext cx="484632"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357158" y="571480"/>
            <a:ext cx="8555060" cy="5786478"/>
          </a:xfrm>
        </p:spPr>
        <p:txBody>
          <a:bodyPr>
            <a:normAutofit fontScale="55000" lnSpcReduction="20000"/>
          </a:bodyPr>
          <a:lstStyle/>
          <a:p>
            <a:pPr>
              <a:buNone/>
            </a:pPr>
            <a:endParaRPr lang="ru-RU" dirty="0" smtClean="0"/>
          </a:p>
          <a:p>
            <a:pPr>
              <a:buNone/>
            </a:pPr>
            <a:r>
              <a:rPr lang="ru-RU" b="1" dirty="0" smtClean="0"/>
              <a:t>Обязательная </a:t>
            </a:r>
            <a:r>
              <a:rPr lang="ru-RU" b="1" dirty="0" smtClean="0"/>
              <a:t>часть Программы соответствует ФОП ДО и ФГОС ДО обеспечивает: </a:t>
            </a:r>
          </a:p>
          <a:p>
            <a:pPr>
              <a:buFont typeface="Wingdings" pitchFamily="2" charset="2"/>
              <a:buChar char="Ø"/>
            </a:pPr>
            <a:r>
              <a:rPr lang="ru-RU" dirty="0" smtClean="0"/>
              <a:t>воспитание </a:t>
            </a:r>
            <a:r>
              <a:rPr lang="ru-RU" dirty="0" smtClean="0"/>
              <a:t>и развитие ребенка дошкольного возраста как гражданина Российской Федерации, формирование основ его гражданской и культурной идентичности на доступном его возрасту содержании доступными средствами; </a:t>
            </a:r>
          </a:p>
          <a:p>
            <a:pPr>
              <a:buFont typeface="Wingdings" pitchFamily="2" charset="2"/>
              <a:buChar char="Ø"/>
            </a:pPr>
            <a:r>
              <a:rPr lang="ru-RU" dirty="0" smtClean="0"/>
              <a:t>создание </a:t>
            </a:r>
            <a:r>
              <a:rPr lang="ru-RU" dirty="0" smtClean="0"/>
              <a:t>единого ядра содержания дошкольного образования (далее – ДО), ориентированного на приобщение детей к духовно-нравственным и </a:t>
            </a:r>
            <a:r>
              <a:rPr lang="ru-RU" dirty="0" err="1" smtClean="0"/>
              <a:t>социокультурным</a:t>
            </a:r>
            <a:r>
              <a:rPr lang="ru-RU" dirty="0" smtClean="0"/>
              <a:t> ценностям российского народа, воспитание подрастающего поколения как знающего и уважающего историю и культуру своей семьи, большой и малой Родины; </a:t>
            </a:r>
          </a:p>
          <a:p>
            <a:pPr>
              <a:buFont typeface="Wingdings" pitchFamily="2" charset="2"/>
              <a:buChar char="Ø"/>
            </a:pPr>
            <a:r>
              <a:rPr lang="ru-RU" dirty="0" smtClean="0"/>
              <a:t>создание </a:t>
            </a:r>
            <a:r>
              <a:rPr lang="ru-RU" dirty="0" smtClean="0"/>
              <a:t>единого федерального образовательного пространства воспитания и обучения детей от рождения до поступления в начальную школу, обеспечивающего ребенку и его родителям (законным представителям), равные, качественные условия ДО, вне зависимости от места и региона проживания. </a:t>
            </a:r>
          </a:p>
          <a:p>
            <a:pPr>
              <a:buNone/>
            </a:pPr>
            <a:r>
              <a:rPr lang="ru-RU" b="1" dirty="0" smtClean="0"/>
              <a:t>      В </a:t>
            </a:r>
            <a:r>
              <a:rPr lang="ru-RU" b="1" dirty="0" smtClean="0"/>
              <a:t>части, формируемой участниками образовательных отношений, </a:t>
            </a:r>
            <a:r>
              <a:rPr lang="ru-RU" b="1" dirty="0" smtClean="0"/>
              <a:t>представлены выбранные </a:t>
            </a:r>
            <a:r>
              <a:rPr lang="ru-RU" b="1" dirty="0" smtClean="0"/>
              <a:t>участниками образовательных отношений программы, направленные на развитие детей в образовательных областях, видах деятельности и культурных практиках </a:t>
            </a:r>
            <a:r>
              <a:rPr lang="ru-RU" b="1" dirty="0" smtClean="0"/>
              <a:t>(авторская образовательная программа), </a:t>
            </a:r>
            <a:r>
              <a:rPr lang="ru-RU" b="1" dirty="0" smtClean="0"/>
              <a:t>отобранные с учетом приоритетных направлений, климатических особенностей, а также для обеспечения коррекции нарушений развития и ориентированные на потребность детей и их родителей.</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altLang="ru-RU" b="1" dirty="0" smtClean="0">
                <a:solidFill>
                  <a:srgbClr val="002060"/>
                </a:solidFill>
              </a:rPr>
              <a:t>Образовательная программа ДОО </a:t>
            </a:r>
            <a:br>
              <a:rPr lang="ru-RU" altLang="ru-RU" b="1" dirty="0" smtClean="0">
                <a:solidFill>
                  <a:srgbClr val="002060"/>
                </a:solidFill>
              </a:rPr>
            </a:br>
            <a:r>
              <a:rPr lang="ru-RU" altLang="ru-RU" b="1" dirty="0" smtClean="0">
                <a:solidFill>
                  <a:srgbClr val="002060"/>
                </a:solidFill>
              </a:rPr>
              <a:t>включает  три основных раздела</a:t>
            </a:r>
            <a:endParaRPr lang="ru-RU" dirty="0"/>
          </a:p>
        </p:txBody>
      </p:sp>
      <p:sp>
        <p:nvSpPr>
          <p:cNvPr id="3" name="Скругленный прямоугольник 2"/>
          <p:cNvSpPr/>
          <p:nvPr/>
        </p:nvSpPr>
        <p:spPr>
          <a:xfrm>
            <a:off x="2214546" y="2285992"/>
            <a:ext cx="550072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ru-RU" altLang="ru-RU" sz="3600" b="1" dirty="0" smtClean="0">
                <a:solidFill>
                  <a:srgbClr val="002060"/>
                </a:solidFill>
                <a:cs typeface="Arial" charset="0"/>
              </a:rPr>
              <a:t>ЦЕЛЕВОЙ</a:t>
            </a:r>
            <a:endParaRPr lang="en-US" altLang="ru-RU" sz="3600" b="1" dirty="0">
              <a:solidFill>
                <a:srgbClr val="002060"/>
              </a:solidFill>
              <a:cs typeface="Arial" charset="0"/>
            </a:endParaRPr>
          </a:p>
        </p:txBody>
      </p:sp>
      <p:sp>
        <p:nvSpPr>
          <p:cNvPr id="4" name="Скругленный прямоугольник 3"/>
          <p:cNvSpPr/>
          <p:nvPr/>
        </p:nvSpPr>
        <p:spPr>
          <a:xfrm>
            <a:off x="2214546" y="3571876"/>
            <a:ext cx="550072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ru-RU" altLang="ru-RU" sz="3600" b="1" dirty="0" smtClean="0">
                <a:solidFill>
                  <a:srgbClr val="002060"/>
                </a:solidFill>
                <a:cs typeface="Arial" charset="0"/>
              </a:rPr>
              <a:t>СОДЕРЖАТЕЛЬНЫЙ</a:t>
            </a:r>
            <a:endParaRPr lang="en-US" altLang="ru-RU" sz="3600" b="1" dirty="0">
              <a:solidFill>
                <a:srgbClr val="002060"/>
              </a:solidFill>
              <a:cs typeface="Arial" charset="0"/>
            </a:endParaRPr>
          </a:p>
        </p:txBody>
      </p:sp>
      <p:sp>
        <p:nvSpPr>
          <p:cNvPr id="5" name="Скругленный прямоугольник 4"/>
          <p:cNvSpPr/>
          <p:nvPr/>
        </p:nvSpPr>
        <p:spPr>
          <a:xfrm>
            <a:off x="2285984" y="4857760"/>
            <a:ext cx="550072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ru-RU" altLang="ru-RU" sz="3600" b="1" dirty="0" smtClean="0">
                <a:solidFill>
                  <a:srgbClr val="002060"/>
                </a:solidFill>
                <a:cs typeface="Arial" charset="0"/>
              </a:rPr>
              <a:t>ОРГАНИЗАЦИОННЫЙ</a:t>
            </a:r>
            <a:endParaRPr lang="en-US" altLang="ru-RU" sz="3600" b="1" dirty="0" smtClean="0">
              <a:solidFill>
                <a:srgbClr val="002060"/>
              </a:solidFill>
              <a:cs typeface="Arial" charset="0"/>
            </a:endParaRPr>
          </a:p>
          <a:p>
            <a:pPr algn="ctr">
              <a:lnSpc>
                <a:spcPct val="90000"/>
              </a:lnSpc>
            </a:pPr>
            <a:endParaRPr lang="en-US" altLang="ru-RU" b="1" dirty="0">
              <a:solidFill>
                <a:srgbClr val="002060"/>
              </a:solidFill>
              <a:cs typeface="Arial" charset="0"/>
            </a:endParaRPr>
          </a:p>
        </p:txBody>
      </p:sp>
      <p:sp>
        <p:nvSpPr>
          <p:cNvPr id="6" name="Стрелка вверх 5"/>
          <p:cNvSpPr/>
          <p:nvPr/>
        </p:nvSpPr>
        <p:spPr>
          <a:xfrm>
            <a:off x="5072066" y="1500174"/>
            <a:ext cx="484632" cy="78581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4429124" y="1500174"/>
            <a:ext cx="484632" cy="7640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altLang="ru-RU" b="1" dirty="0" smtClean="0">
                <a:solidFill>
                  <a:srgbClr val="002060"/>
                </a:solidFill>
                <a:cs typeface="Arial" charset="0"/>
              </a:rPr>
              <a:t>Содержание  </a:t>
            </a:r>
            <a:r>
              <a:rPr lang="ru-RU" altLang="ru-RU" b="1" dirty="0" err="1" smtClean="0">
                <a:solidFill>
                  <a:srgbClr val="002060"/>
                </a:solidFill>
                <a:cs typeface="Arial" charset="0"/>
              </a:rPr>
              <a:t>ЦЕЛЕВОго</a:t>
            </a:r>
            <a:r>
              <a:rPr lang="ru-RU" altLang="ru-RU" b="1" dirty="0" smtClean="0">
                <a:solidFill>
                  <a:srgbClr val="002060"/>
                </a:solidFill>
                <a:cs typeface="Arial" charset="0"/>
              </a:rPr>
              <a:t>  раздела</a:t>
            </a:r>
            <a:endParaRPr lang="ru-RU" dirty="0"/>
          </a:p>
        </p:txBody>
      </p:sp>
      <p:sp>
        <p:nvSpPr>
          <p:cNvPr id="3" name="Содержимое 2"/>
          <p:cNvSpPr>
            <a:spLocks noGrp="1"/>
          </p:cNvSpPr>
          <p:nvPr>
            <p:ph idx="1"/>
          </p:nvPr>
        </p:nvSpPr>
        <p:spPr/>
        <p:txBody>
          <a:bodyPr>
            <a:normAutofit/>
          </a:bodyPr>
          <a:lstStyle/>
          <a:p>
            <a:pPr>
              <a:buNone/>
            </a:pPr>
            <a:r>
              <a:rPr lang="ru-RU" sz="2400" dirty="0" smtClean="0"/>
              <a:t>      Включает </a:t>
            </a:r>
            <a:r>
              <a:rPr lang="ru-RU" sz="2400" dirty="0" smtClean="0"/>
              <a:t>в </a:t>
            </a:r>
            <a:r>
              <a:rPr lang="ru-RU" sz="2400" dirty="0" smtClean="0"/>
              <a:t>себя </a:t>
            </a:r>
            <a:r>
              <a:rPr lang="ru-RU" sz="2400" dirty="0" smtClean="0"/>
              <a:t>пояснительную </a:t>
            </a:r>
            <a:r>
              <a:rPr lang="ru-RU" sz="2400" dirty="0" smtClean="0"/>
              <a:t>записку и планируемые результаты освоения программы. Результаты освоения образовательной программы представлены в виде целевых ориентиров образования в раннем детстве, целевых ориентиров дошкольного образования, которые представляют собой социально-нормативные возрастные характеристики возможных достижений ребенка на этапе завершения уровня дошкольного образования. Также входят подходы к проведению педагогической диагностики достижений планируемых результатов и значимые для разработки и реализации Программы характеристики — особенности развития детей</a:t>
            </a:r>
            <a:endParaRPr lang="ru-RU" sz="24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324</TotalTime>
  <Words>1759</Words>
  <Application>Microsoft Office PowerPoint</Application>
  <PresentationFormat>Экран (4:3)</PresentationFormat>
  <Paragraphs>205</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Трек</vt:lpstr>
      <vt:lpstr>Краткая презентация    образовательной  программы дошкольного образования муниципального дошкольного образовательного учреждения  «детский сад №2» </vt:lpstr>
      <vt:lpstr>Сведения об образовательной организации</vt:lpstr>
      <vt:lpstr>Цель Программы</vt:lpstr>
      <vt:lpstr>ЗАДАЧИ программы</vt:lpstr>
      <vt:lpstr>ОСОБЕННОСТИ программы</vt:lpstr>
      <vt:lpstr>Слайд 6</vt:lpstr>
      <vt:lpstr>Слайд 7</vt:lpstr>
      <vt:lpstr>Образовательная программа ДОО  включает  три основных раздела</vt:lpstr>
      <vt:lpstr>Содержание  ЦЕЛЕВОго  раздела</vt:lpstr>
      <vt:lpstr>Содержательный раздел:</vt:lpstr>
      <vt:lpstr>Образовательные области, обеспечивающие разностороннее развитие детей по ФГОС ДО:</vt:lpstr>
      <vt:lpstr>Слайд 12</vt:lpstr>
      <vt:lpstr>Образовательная область  «Социально-коммуникативное развитие» </vt:lpstr>
      <vt:lpstr>Образовательная область «Познавательное развитие» </vt:lpstr>
      <vt:lpstr>Образовательная область «Речевое развитие»</vt:lpstr>
      <vt:lpstr>Образовательная область «Художественно-эстетическое развитие» </vt:lpstr>
      <vt:lpstr>ОБРАЗОВАТЕЛЬНАЯ ОБЛАСТЬ «ФИЗИЧЕСКОЕ РАЗВИТИЕ»:</vt:lpstr>
      <vt:lpstr>О требованиях к результатам освоения программы</vt:lpstr>
      <vt:lpstr>Характеристика взаимодействия педагогического коллектива с семьями воспитанников ДОО </vt:lpstr>
      <vt:lpstr>Взаимодействие педагогического коллектива  с семьями дошкольников</vt:lpstr>
      <vt:lpstr>ПРОГРАММА ВОСПИТАНИЯ</vt:lpstr>
      <vt:lpstr>Слайд 22</vt:lpstr>
      <vt:lpstr>Слайд 23</vt:lpstr>
      <vt:lpstr> часть (вариативная часть), формируемая участниками образовательного процесса.</vt:lpstr>
      <vt:lpstr>Содержание  организационного раздела:</vt:lpstr>
      <vt:lpstr>Слайд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Краткая презентация    основной  образовательной  программы муниципального дошкольного образовательного учреждения  «детский сад №2»</dc:title>
  <dc:creator>user</dc:creator>
  <cp:lastModifiedBy>user</cp:lastModifiedBy>
  <cp:revision>34</cp:revision>
  <dcterms:created xsi:type="dcterms:W3CDTF">2023-02-07T06:39:44Z</dcterms:created>
  <dcterms:modified xsi:type="dcterms:W3CDTF">2023-12-11T09:15:27Z</dcterms:modified>
</cp:coreProperties>
</file>